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18288000" cy="10287000"/>
  <p:notesSz cx="6858000" cy="9144000"/>
  <p:embeddedFontLst>
    <p:embeddedFont>
      <p:font typeface="Clear Sans Medium" panose="020B0604020202020204" charset="0"/>
      <p:regular r:id="rId13"/>
    </p:embeddedFont>
    <p:embeddedFont>
      <p:font typeface="DM Sans" pitchFamily="2" charset="0"/>
      <p:regular r:id="rId14"/>
    </p:embeddedFont>
    <p:embeddedFont>
      <p:font typeface="DM Sans Bold" charset="0"/>
      <p:regular r:id="rId15"/>
    </p:embeddedFont>
    <p:embeddedFont>
      <p:font typeface="DM Serif Display" pitchFamily="2" charset="0"/>
      <p:regular r:id="rId16"/>
    </p:embeddedFont>
    <p:embeddedFont>
      <p:font typeface="Lovelace Text Bold" panose="020B0604020202020204" charset="0"/>
      <p:regular r:id="rId17"/>
    </p:embeddedFont>
    <p:embeddedFont>
      <p:font typeface="Lovelace Text Bold Italics" panose="020B0604020202020204" charset="0"/>
      <p:regular r:id="rId18"/>
    </p:embeddedFont>
    <p:embeddedFont>
      <p:font typeface="Lovelace Text Italics" panose="020B0604020202020204" charset="0"/>
      <p:regular r:id="rId19"/>
    </p:embeddedFont>
    <p:embeddedFont>
      <p:font typeface="Open Sans Light" panose="020B0306030504020204" pitchFamily="34" charset="0"/>
      <p:regular r:id="rId20"/>
    </p:embeddedFont>
    <p:embeddedFont>
      <p:font typeface="Playfair Display" panose="00000500000000000000" pitchFamily="2" charset="0"/>
      <p:regular r:id="rId21"/>
    </p:embeddedFont>
    <p:embeddedFont>
      <p:font typeface="Playfair Display Bold" panose="00000800000000000000" charset="0"/>
      <p:regular r:id="rId22"/>
    </p:embeddedFont>
    <p:embeddedFont>
      <p:font typeface="Playfair Display Italics" panose="020B0604020202020204" charset="0"/>
      <p:regular r:id="rId23"/>
    </p:embeddedFont>
    <p:embeddedFont>
      <p:font typeface="Public Sans Bold" panose="020B0604020202020204" charset="0"/>
      <p:regular r:id="rId24"/>
    </p:embeddedFont>
    <p:embeddedFont>
      <p:font typeface="Raleway" pitchFamily="2" charset="0"/>
      <p:regular r:id="rId25"/>
    </p:embeddedFont>
    <p:embeddedFont>
      <p:font typeface="Roboto Bold" panose="020B0604020202020204" charset="0"/>
      <p:regular r:id="rId26"/>
    </p:embeddedFont>
    <p:embeddedFont>
      <p:font typeface="Roboto Bold Italics" panose="020B0604020202020204" charset="0"/>
      <p:regular r:id="rId27"/>
    </p:embeddedFont>
    <p:embeddedFont>
      <p:font typeface="TT Chocolates" panose="020B0604020202020204" charset="0"/>
      <p:regular r:id="rId28"/>
    </p:embeddedFont>
    <p:embeddedFont>
      <p:font typeface="TT Chocolates Bold" panose="020B0604020202020204" charset="0"/>
      <p:regular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3" d="100"/>
          <a:sy n="43" d="100"/>
        </p:scale>
        <p:origin x="936" y="3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font" Target="fonts/font14.fntdata"/><Relationship Id="rId3" Type="http://schemas.openxmlformats.org/officeDocument/2006/relationships/slide" Target="slides/slide2.xml"/><Relationship Id="rId21" Type="http://schemas.openxmlformats.org/officeDocument/2006/relationships/font" Target="fonts/font9.fntdata"/><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font" Target="fonts/font13.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29"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2.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font" Target="fonts/font11.fntdata"/><Relationship Id="rId28" Type="http://schemas.openxmlformats.org/officeDocument/2006/relationships/font" Target="fonts/font16.fntdata"/><Relationship Id="rId10" Type="http://schemas.openxmlformats.org/officeDocument/2006/relationships/slide" Target="slides/slide9.xml"/><Relationship Id="rId19" Type="http://schemas.openxmlformats.org/officeDocument/2006/relationships/font" Target="fonts/font7.fntdata"/><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font" Target="fonts/font15.fntdata"/><Relationship Id="rId30" Type="http://schemas.openxmlformats.org/officeDocument/2006/relationships/presProps" Target="pres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ynter Aiken" userId="5eb0ce5df6b9408c" providerId="LiveId" clId="{CECBA218-7B90-403C-A464-FD9BE087B8CD}"/>
    <pc:docChg chg="modSld">
      <pc:chgData name="Wynter Aiken" userId="5eb0ce5df6b9408c" providerId="LiveId" clId="{CECBA218-7B90-403C-A464-FD9BE087B8CD}" dt="2024-03-16T00:02:49.422" v="2" actId="20577"/>
      <pc:docMkLst>
        <pc:docMk/>
      </pc:docMkLst>
      <pc:sldChg chg="modSp mod">
        <pc:chgData name="Wynter Aiken" userId="5eb0ce5df6b9408c" providerId="LiveId" clId="{CECBA218-7B90-403C-A464-FD9BE087B8CD}" dt="2024-03-16T00:02:49.422" v="2" actId="20577"/>
        <pc:sldMkLst>
          <pc:docMk/>
          <pc:sldMk cId="0" sldId="260"/>
        </pc:sldMkLst>
        <pc:spChg chg="mod">
          <ac:chgData name="Wynter Aiken" userId="5eb0ce5df6b9408c" providerId="LiveId" clId="{CECBA218-7B90-403C-A464-FD9BE087B8CD}" dt="2024-03-16T00:02:38.593" v="1" actId="14100"/>
          <ac:spMkLst>
            <pc:docMk/>
            <pc:sldMk cId="0" sldId="260"/>
            <ac:spMk id="9" creationId="{00000000-0000-0000-0000-000000000000}"/>
          </ac:spMkLst>
        </pc:spChg>
        <pc:spChg chg="mod">
          <ac:chgData name="Wynter Aiken" userId="5eb0ce5df6b9408c" providerId="LiveId" clId="{CECBA218-7B90-403C-A464-FD9BE087B8CD}" dt="2024-03-16T00:02:49.422" v="2" actId="20577"/>
          <ac:spMkLst>
            <pc:docMk/>
            <pc:sldMk cId="0" sldId="260"/>
            <ac:spMk id="11"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15.03.2024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2</a:t>
            </a:fld>
            <a:endParaRPr lang="cs-CZ"/>
          </a:p>
        </p:txBody>
      </p:sp>
    </p:spTree>
    <p:extLst>
      <p:ext uri="{BB962C8B-B14F-4D97-AF65-F5344CB8AC3E}">
        <p14:creationId xmlns:p14="http://schemas.microsoft.com/office/powerpoint/2010/main" val="10115334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Although manufactured in the U.S., Magnifique Lux Wines is now being exported to different parts of the world, including the Republic of Georgia. This encourages us to continue bringing our sweet wines to your doorstep. We have recently adopted a new cross-cultural marketing strategy, where our new store serves as a pick-up and event-hosting location. We focus more on online sales through our interactive email brochure, newsletters, and 24/7 operating website. With this, we are thrilled to offer you luxury, sustainable, and affordable wines.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Our teams are filled with multilingual employees who work around the clock to ensure that all communication is honest, trustworthy, empathetic, and conducted with integrity (Cardon, 2021, p. 55). </a:t>
            </a:r>
          </a:p>
          <a:p>
            <a:r>
              <a:rPr lang="en-US" dirty="0"/>
              <a:t>"Learning another language can also help an employee better appreciate and accept other people's cultures and traditions. This capacity distinguishes between failure and success in a multicultural group, between a balanced work atmosphere and a stressful, problematic one" (Pop et al., 2022, p. 6, para. 2). Magnifique Lux Wines uses online and in-person marketing to reach a global consumer base. We understand that our customers expect top-notch customer service.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Experiencing another country allows us to appreciate their unique values, culture, language, and beauty. Georgia is a diverse nation with people of varied backgrounds, and we take pride in the fact that our wine is now available in a country that values tradition and natural wine-making processes. </a:t>
            </a:r>
          </a:p>
          <a:p>
            <a:endParaRPr lang="en-US" dirty="0"/>
          </a:p>
          <a:p>
            <a:r>
              <a:rPr lang="en-US" dirty="0"/>
              <a:t>The wine industry is booming, and our goal is not solely to establish profit but also to contribute to the already blooming economy. Our efforts in the United States and now in Georgia make our company a progressive brand. </a:t>
            </a:r>
          </a:p>
          <a:p>
            <a:endParaRPr lang="en-US" dirty="0"/>
          </a:p>
          <a:p>
            <a:r>
              <a:rPr lang="en-US" dirty="0"/>
              <a:t>In a 2019 CNN article, reporter Paul </a:t>
            </a:r>
            <a:r>
              <a:rPr lang="en-US" dirty="0" err="1"/>
              <a:t>Rimple</a:t>
            </a:r>
            <a:r>
              <a:rPr lang="en-US" dirty="0"/>
              <a:t> discusses how Georgia's wine industry has experienced a resurgence since the West adopted the macerated wine process called "orange wine." Georgians have used this technique since the establishment of wine-making (</a:t>
            </a:r>
            <a:r>
              <a:rPr lang="en-US" dirty="0" err="1"/>
              <a:t>Rimple</a:t>
            </a:r>
            <a:r>
              <a:rPr lang="en-US" dirty="0"/>
              <a:t>, 2019, para. 13). </a:t>
            </a:r>
          </a:p>
          <a:p>
            <a:endParaRPr lang="en-US" dirty="0"/>
          </a:p>
          <a:p>
            <a:r>
              <a:rPr lang="en-US" dirty="0"/>
              <a:t>Because of this, we have become interested in learning about Georgia's wine-making history and techniques to reach out to a new group of wine-loving consumers. We, as a co-culture (Cardon, 2021, p. 57), have set our sights on brides and grooms who want to celebrate the next chapter of their lives with a dark cherry red, new wine enthusiasts who are hoping to start their own company and brand, groups of friends who want to relax and sip under the cool winter breeze and the everyday wine lover who, after a long day of work, needs a sip to say "Ahh finally." According to Cardon (2021, p. 58), when establishing a company in another culture, showing respect and embracing all it offers can allow more opportunities to gain new clients, consumers, and partners. Wine has no definite age limit because time and age cease to exist in every sip.</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Magnifique Lux Wines takes pride in producing and marketing our wines ourselves. We use various social media platforms, such as Instagram and TikTok, and email marketing tactics, like newsletters and brochures. Our online and in-store wedding packages offer the sweet-smelling allure of happily ever after—all in a glass of white or red wine. </a:t>
            </a:r>
          </a:p>
          <a:p>
            <a:endParaRPr lang="en-US" dirty="0"/>
          </a:p>
          <a:p>
            <a:r>
              <a:rPr lang="en-US" dirty="0"/>
              <a:t>The team of wine connoisseurs at Magnifique Lux Wines is confident that our collaborations with Instagram wine educators like Wine Folly's Madeline </a:t>
            </a:r>
            <a:r>
              <a:rPr lang="en-US" dirty="0" err="1"/>
              <a:t>Puckette</a:t>
            </a:r>
            <a:r>
              <a:rPr lang="en-US" dirty="0"/>
              <a:t>, TikTok influencers like The Wine Guru, specialists like Georgia-born Daria </a:t>
            </a:r>
            <a:r>
              <a:rPr lang="en-US" dirty="0" err="1"/>
              <a:t>Kholodilina</a:t>
            </a:r>
            <a:r>
              <a:rPr lang="en-US" dirty="0"/>
              <a:t>, and even Georgia-based restaurants, will help our wine reach millions.</a:t>
            </a:r>
          </a:p>
          <a:p>
            <a:endParaRPr lang="en-US" dirty="0"/>
          </a:p>
          <a:p>
            <a:r>
              <a:rPr lang="en-US" dirty="0"/>
              <a:t>When a company markets its products or services in a new culture, it needs to establish a routine that is easy to follow, share, and teach to others (Cardon, 2021, p. 58). Our digital marketing strategy for Georgian culture and cuisine focuses on pasta, decadent chocolates, grapes, and other produce. We have partnered with Instagram and TikTok influencers to reach out to wine enthusiasts who love to share the latest wine ingredients and wine-based food recipes with their followers. We also organize in-store events such as wine-tasting, bridal and groom showers, and educational classes to attract new customers. With these efforts, Magnifique Lux Wines will surely market itself in a new and vibrant way.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In a global, competitive industry like wine, a company must be unique and informative for new and experienced consumers. Marketing to the culture and livelihood of Georgia wine lovers means incorporating the U.S. roots of wine into a newer experience of education, communication, and customer loyalty (</a:t>
            </a:r>
            <a:r>
              <a:rPr lang="en-US" dirty="0" err="1"/>
              <a:t>ikono</a:t>
            </a:r>
            <a:r>
              <a:rPr lang="en-US" dirty="0"/>
              <a:t> Wine Consulting, 2023). </a:t>
            </a:r>
          </a:p>
          <a:p>
            <a:endParaRPr lang="en-US" dirty="0"/>
          </a:p>
          <a:p>
            <a:r>
              <a:rPr lang="en-US" dirty="0"/>
              <a:t>Our company's mission is to perfect the flavor of our red and white wines and prioritize sustainability and dietary friendliness. At Magnifique Lux Wines, we cater to all backgrounds, languages, and cultures—young and old, men and women—who appreciate fine dining, exciting events, and the sweet taste of delicious wine. Our wines are perfect for any occasion, whether brunch at 1 pm or dinner at 9 pm.</a:t>
            </a:r>
          </a:p>
          <a:p>
            <a:endParaRPr lang="en-US" dirty="0"/>
          </a:p>
          <a:p>
            <a:r>
              <a:rPr lang="en-US" dirty="0"/>
              <a:t>Now, with our 24/7 online operations and grand store opening in the beautiful city of Tbilisi, Georgia, Georgians can get an exclusive peek at Magnifique Lux Wines, an affordable, sustainable, and luxurious company. We are here to give sweetness, juiciness, and, most importantly, smiles with every sip.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image" Target="../media/image14.jpeg"/><Relationship Id="rId7"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dirty="0"/>
          </a:p>
        </p:txBody>
      </p:sp>
      <p:grpSp>
        <p:nvGrpSpPr>
          <p:cNvPr id="3" name="Group 3"/>
          <p:cNvGrpSpPr/>
          <p:nvPr/>
        </p:nvGrpSpPr>
        <p:grpSpPr>
          <a:xfrm>
            <a:off x="9637523" y="1558207"/>
            <a:ext cx="3317869" cy="3317869"/>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59"/>
            </a:solidFill>
          </p:spPr>
          <p:txBody>
            <a:bodyPr/>
            <a:lstStyle/>
            <a:p>
              <a:endParaRPr lang="en-US"/>
            </a:p>
          </p:txBody>
        </p:sp>
        <p:sp>
          <p:nvSpPr>
            <p:cNvPr id="5" name="TextBox 5"/>
            <p:cNvSpPr txBox="1"/>
            <p:nvPr/>
          </p:nvSpPr>
          <p:spPr>
            <a:xfrm>
              <a:off x="76200" y="76200"/>
              <a:ext cx="660400" cy="660400"/>
            </a:xfrm>
            <a:prstGeom prst="rect">
              <a:avLst/>
            </a:prstGeom>
          </p:spPr>
          <p:txBody>
            <a:bodyPr lIns="50800" tIns="50800" rIns="50800" bIns="50800" rtlCol="0" anchor="ctr"/>
            <a:lstStyle/>
            <a:p>
              <a:pPr algn="ctr">
                <a:lnSpc>
                  <a:spcPts val="2856"/>
                </a:lnSpc>
              </a:pPr>
              <a:endParaRPr/>
            </a:p>
          </p:txBody>
        </p:sp>
      </p:grpSp>
      <p:grpSp>
        <p:nvGrpSpPr>
          <p:cNvPr id="6" name="Group 6"/>
          <p:cNvGrpSpPr/>
          <p:nvPr/>
        </p:nvGrpSpPr>
        <p:grpSpPr>
          <a:xfrm>
            <a:off x="8865801" y="9371150"/>
            <a:ext cx="556399" cy="132838"/>
            <a:chOff x="0" y="0"/>
            <a:chExt cx="741865" cy="177117"/>
          </a:xfrm>
        </p:grpSpPr>
        <p:grpSp>
          <p:nvGrpSpPr>
            <p:cNvPr id="7" name="Group 7"/>
            <p:cNvGrpSpPr/>
            <p:nvPr/>
          </p:nvGrpSpPr>
          <p:grpSpPr>
            <a:xfrm>
              <a:off x="0" y="0"/>
              <a:ext cx="174428" cy="177117"/>
              <a:chOff x="0" y="0"/>
              <a:chExt cx="535875" cy="544134"/>
            </a:xfrm>
          </p:grpSpPr>
          <p:sp>
            <p:nvSpPr>
              <p:cNvPr id="8" name="Freeform 8"/>
              <p:cNvSpPr/>
              <p:nvPr/>
            </p:nvSpPr>
            <p:spPr>
              <a:xfrm>
                <a:off x="0" y="0"/>
                <a:ext cx="535875" cy="544134"/>
              </a:xfrm>
              <a:custGeom>
                <a:avLst/>
                <a:gdLst/>
                <a:ahLst/>
                <a:cxnLst/>
                <a:rect l="l" t="t" r="r" b="b"/>
                <a:pathLst>
                  <a:path w="535875" h="544134">
                    <a:moveTo>
                      <a:pt x="267937" y="0"/>
                    </a:moveTo>
                    <a:cubicBezTo>
                      <a:pt x="119960" y="0"/>
                      <a:pt x="0" y="121809"/>
                      <a:pt x="0" y="272067"/>
                    </a:cubicBezTo>
                    <a:cubicBezTo>
                      <a:pt x="0" y="422325"/>
                      <a:pt x="119960" y="544134"/>
                      <a:pt x="267937" y="544134"/>
                    </a:cubicBezTo>
                    <a:cubicBezTo>
                      <a:pt x="415915" y="544134"/>
                      <a:pt x="535875" y="422325"/>
                      <a:pt x="535875" y="272067"/>
                    </a:cubicBezTo>
                    <a:cubicBezTo>
                      <a:pt x="535875" y="121809"/>
                      <a:pt x="415915" y="0"/>
                      <a:pt x="267937" y="0"/>
                    </a:cubicBezTo>
                    <a:close/>
                  </a:path>
                </a:pathLst>
              </a:custGeom>
              <a:solidFill>
                <a:srgbClr val="FFFFFF"/>
              </a:solidFill>
            </p:spPr>
            <p:txBody>
              <a:bodyPr/>
              <a:lstStyle/>
              <a:p>
                <a:endParaRPr lang="en-US"/>
              </a:p>
            </p:txBody>
          </p:sp>
          <p:sp>
            <p:nvSpPr>
              <p:cNvPr id="9" name="TextBox 9"/>
              <p:cNvSpPr txBox="1"/>
              <p:nvPr/>
            </p:nvSpPr>
            <p:spPr>
              <a:xfrm>
                <a:off x="50238" y="51013"/>
                <a:ext cx="435398" cy="442109"/>
              </a:xfrm>
              <a:prstGeom prst="rect">
                <a:avLst/>
              </a:prstGeom>
            </p:spPr>
            <p:txBody>
              <a:bodyPr lIns="50800" tIns="50800" rIns="50800" bIns="50800" rtlCol="0" anchor="ctr"/>
              <a:lstStyle/>
              <a:p>
                <a:pPr algn="ctr">
                  <a:lnSpc>
                    <a:spcPts val="1039"/>
                  </a:lnSpc>
                </a:pPr>
                <a:endParaRPr/>
              </a:p>
            </p:txBody>
          </p:sp>
        </p:grpSp>
        <p:grpSp>
          <p:nvGrpSpPr>
            <p:cNvPr id="10" name="Group 10"/>
            <p:cNvGrpSpPr/>
            <p:nvPr/>
          </p:nvGrpSpPr>
          <p:grpSpPr>
            <a:xfrm>
              <a:off x="283718" y="0"/>
              <a:ext cx="174428" cy="177117"/>
              <a:chOff x="0" y="0"/>
              <a:chExt cx="535875" cy="544134"/>
            </a:xfrm>
          </p:grpSpPr>
          <p:sp>
            <p:nvSpPr>
              <p:cNvPr id="11" name="Freeform 11"/>
              <p:cNvSpPr/>
              <p:nvPr/>
            </p:nvSpPr>
            <p:spPr>
              <a:xfrm>
                <a:off x="0" y="0"/>
                <a:ext cx="535875" cy="544134"/>
              </a:xfrm>
              <a:custGeom>
                <a:avLst/>
                <a:gdLst/>
                <a:ahLst/>
                <a:cxnLst/>
                <a:rect l="l" t="t" r="r" b="b"/>
                <a:pathLst>
                  <a:path w="535875" h="544134">
                    <a:moveTo>
                      <a:pt x="267937" y="0"/>
                    </a:moveTo>
                    <a:cubicBezTo>
                      <a:pt x="119960" y="0"/>
                      <a:pt x="0" y="121809"/>
                      <a:pt x="0" y="272067"/>
                    </a:cubicBezTo>
                    <a:cubicBezTo>
                      <a:pt x="0" y="422325"/>
                      <a:pt x="119960" y="544134"/>
                      <a:pt x="267937" y="544134"/>
                    </a:cubicBezTo>
                    <a:cubicBezTo>
                      <a:pt x="415915" y="544134"/>
                      <a:pt x="535875" y="422325"/>
                      <a:pt x="535875" y="272067"/>
                    </a:cubicBezTo>
                    <a:cubicBezTo>
                      <a:pt x="535875" y="121809"/>
                      <a:pt x="415915" y="0"/>
                      <a:pt x="267937" y="0"/>
                    </a:cubicBezTo>
                    <a:close/>
                  </a:path>
                </a:pathLst>
              </a:custGeom>
              <a:solidFill>
                <a:srgbClr val="FFFFFF"/>
              </a:solidFill>
            </p:spPr>
            <p:txBody>
              <a:bodyPr/>
              <a:lstStyle/>
              <a:p>
                <a:endParaRPr lang="en-US"/>
              </a:p>
            </p:txBody>
          </p:sp>
          <p:sp>
            <p:nvSpPr>
              <p:cNvPr id="12" name="TextBox 12"/>
              <p:cNvSpPr txBox="1"/>
              <p:nvPr/>
            </p:nvSpPr>
            <p:spPr>
              <a:xfrm>
                <a:off x="50238" y="51013"/>
                <a:ext cx="435398" cy="442109"/>
              </a:xfrm>
              <a:prstGeom prst="rect">
                <a:avLst/>
              </a:prstGeom>
            </p:spPr>
            <p:txBody>
              <a:bodyPr lIns="50800" tIns="50800" rIns="50800" bIns="50800" rtlCol="0" anchor="ctr"/>
              <a:lstStyle/>
              <a:p>
                <a:pPr algn="ctr">
                  <a:lnSpc>
                    <a:spcPts val="1039"/>
                  </a:lnSpc>
                </a:pPr>
                <a:endParaRPr/>
              </a:p>
            </p:txBody>
          </p:sp>
        </p:grpSp>
        <p:grpSp>
          <p:nvGrpSpPr>
            <p:cNvPr id="13" name="Group 13"/>
            <p:cNvGrpSpPr/>
            <p:nvPr/>
          </p:nvGrpSpPr>
          <p:grpSpPr>
            <a:xfrm>
              <a:off x="567436" y="0"/>
              <a:ext cx="174428" cy="177117"/>
              <a:chOff x="0" y="0"/>
              <a:chExt cx="535875" cy="544134"/>
            </a:xfrm>
          </p:grpSpPr>
          <p:sp>
            <p:nvSpPr>
              <p:cNvPr id="14" name="Freeform 14"/>
              <p:cNvSpPr/>
              <p:nvPr/>
            </p:nvSpPr>
            <p:spPr>
              <a:xfrm>
                <a:off x="0" y="0"/>
                <a:ext cx="535875" cy="544134"/>
              </a:xfrm>
              <a:custGeom>
                <a:avLst/>
                <a:gdLst/>
                <a:ahLst/>
                <a:cxnLst/>
                <a:rect l="l" t="t" r="r" b="b"/>
                <a:pathLst>
                  <a:path w="535875" h="544134">
                    <a:moveTo>
                      <a:pt x="267937" y="0"/>
                    </a:moveTo>
                    <a:cubicBezTo>
                      <a:pt x="119960" y="0"/>
                      <a:pt x="0" y="121809"/>
                      <a:pt x="0" y="272067"/>
                    </a:cubicBezTo>
                    <a:cubicBezTo>
                      <a:pt x="0" y="422325"/>
                      <a:pt x="119960" y="544134"/>
                      <a:pt x="267937" y="544134"/>
                    </a:cubicBezTo>
                    <a:cubicBezTo>
                      <a:pt x="415915" y="544134"/>
                      <a:pt x="535875" y="422325"/>
                      <a:pt x="535875" y="272067"/>
                    </a:cubicBezTo>
                    <a:cubicBezTo>
                      <a:pt x="535875" y="121809"/>
                      <a:pt x="415915" y="0"/>
                      <a:pt x="267937" y="0"/>
                    </a:cubicBezTo>
                    <a:close/>
                  </a:path>
                </a:pathLst>
              </a:custGeom>
              <a:solidFill>
                <a:srgbClr val="FFFFFF"/>
              </a:solidFill>
            </p:spPr>
            <p:txBody>
              <a:bodyPr/>
              <a:lstStyle/>
              <a:p>
                <a:endParaRPr lang="en-US"/>
              </a:p>
            </p:txBody>
          </p:sp>
          <p:sp>
            <p:nvSpPr>
              <p:cNvPr id="15" name="TextBox 15"/>
              <p:cNvSpPr txBox="1"/>
              <p:nvPr/>
            </p:nvSpPr>
            <p:spPr>
              <a:xfrm>
                <a:off x="50238" y="51013"/>
                <a:ext cx="435398" cy="442109"/>
              </a:xfrm>
              <a:prstGeom prst="rect">
                <a:avLst/>
              </a:prstGeom>
            </p:spPr>
            <p:txBody>
              <a:bodyPr lIns="50800" tIns="50800" rIns="50800" bIns="50800" rtlCol="0" anchor="ctr"/>
              <a:lstStyle/>
              <a:p>
                <a:pPr algn="ctr">
                  <a:lnSpc>
                    <a:spcPts val="1039"/>
                  </a:lnSpc>
                </a:pPr>
                <a:endParaRPr/>
              </a:p>
            </p:txBody>
          </p:sp>
        </p:grpSp>
      </p:grpSp>
      <p:sp>
        <p:nvSpPr>
          <p:cNvPr id="16" name="Freeform 16"/>
          <p:cNvSpPr/>
          <p:nvPr/>
        </p:nvSpPr>
        <p:spPr>
          <a:xfrm>
            <a:off x="16163487" y="207053"/>
            <a:ext cx="1757286" cy="1697977"/>
          </a:xfrm>
          <a:custGeom>
            <a:avLst/>
            <a:gdLst/>
            <a:ahLst/>
            <a:cxnLst/>
            <a:rect l="l" t="t" r="r" b="b"/>
            <a:pathLst>
              <a:path w="1757286" h="1697977">
                <a:moveTo>
                  <a:pt x="0" y="0"/>
                </a:moveTo>
                <a:lnTo>
                  <a:pt x="1757286" y="0"/>
                </a:lnTo>
                <a:lnTo>
                  <a:pt x="1757286" y="1697977"/>
                </a:lnTo>
                <a:lnTo>
                  <a:pt x="0" y="169797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7" name="TextBox 17"/>
          <p:cNvSpPr txBox="1"/>
          <p:nvPr/>
        </p:nvSpPr>
        <p:spPr>
          <a:xfrm>
            <a:off x="492318" y="9371150"/>
            <a:ext cx="6982832" cy="1244478"/>
          </a:xfrm>
          <a:prstGeom prst="rect">
            <a:avLst/>
          </a:prstGeom>
        </p:spPr>
        <p:txBody>
          <a:bodyPr lIns="0" tIns="0" rIns="0" bIns="0" rtlCol="0" anchor="t">
            <a:spAutoFit/>
          </a:bodyPr>
          <a:lstStyle/>
          <a:p>
            <a:pPr>
              <a:lnSpc>
                <a:spcPts val="3307"/>
              </a:lnSpc>
            </a:pPr>
            <a:r>
              <a:rPr lang="en-US" sz="2779">
                <a:solidFill>
                  <a:srgbClr val="FFFFFF"/>
                </a:solidFill>
                <a:latin typeface="DM Sans"/>
              </a:rPr>
              <a:t>By Wynter Aiken</a:t>
            </a:r>
          </a:p>
          <a:p>
            <a:pPr>
              <a:lnSpc>
                <a:spcPts val="3307"/>
              </a:lnSpc>
            </a:pPr>
            <a:endParaRPr lang="en-US" sz="2779">
              <a:solidFill>
                <a:srgbClr val="FFFFFF"/>
              </a:solidFill>
              <a:latin typeface="DM Sans"/>
            </a:endParaRPr>
          </a:p>
          <a:p>
            <a:pPr marL="0" lvl="0" indent="0" algn="l">
              <a:lnSpc>
                <a:spcPts val="3307"/>
              </a:lnSpc>
              <a:spcBef>
                <a:spcPct val="0"/>
              </a:spcBef>
            </a:pPr>
            <a:endParaRPr lang="en-US" sz="2779">
              <a:solidFill>
                <a:srgbClr val="FFFFFF"/>
              </a:solidFill>
              <a:latin typeface="DM Sans"/>
            </a:endParaRPr>
          </a:p>
        </p:txBody>
      </p:sp>
      <p:sp>
        <p:nvSpPr>
          <p:cNvPr id="18" name="TextBox 18"/>
          <p:cNvSpPr txBox="1"/>
          <p:nvPr/>
        </p:nvSpPr>
        <p:spPr>
          <a:xfrm>
            <a:off x="10809208" y="8959538"/>
            <a:ext cx="7111565" cy="1088898"/>
          </a:xfrm>
          <a:prstGeom prst="rect">
            <a:avLst/>
          </a:prstGeom>
        </p:spPr>
        <p:txBody>
          <a:bodyPr lIns="0" tIns="0" rIns="0" bIns="0" rtlCol="0" anchor="t">
            <a:spAutoFit/>
          </a:bodyPr>
          <a:lstStyle/>
          <a:p>
            <a:pPr algn="r">
              <a:lnSpc>
                <a:spcPts val="2856"/>
              </a:lnSpc>
            </a:pPr>
            <a:r>
              <a:rPr lang="en-US" sz="2400">
                <a:solidFill>
                  <a:srgbClr val="FFFFFF"/>
                </a:solidFill>
                <a:latin typeface="DM Sans"/>
              </a:rPr>
              <a:t>Comm 600: Communication for Leadership</a:t>
            </a:r>
          </a:p>
          <a:p>
            <a:pPr algn="r">
              <a:lnSpc>
                <a:spcPts val="2856"/>
              </a:lnSpc>
            </a:pPr>
            <a:r>
              <a:rPr lang="en-US" sz="2400">
                <a:solidFill>
                  <a:srgbClr val="FFFFFF"/>
                </a:solidFill>
                <a:latin typeface="DM Sans"/>
              </a:rPr>
              <a:t>Prof. Boyer</a:t>
            </a:r>
          </a:p>
          <a:p>
            <a:pPr marL="0" lvl="0" indent="0" algn="r">
              <a:lnSpc>
                <a:spcPts val="2856"/>
              </a:lnSpc>
              <a:spcBef>
                <a:spcPct val="0"/>
              </a:spcBef>
            </a:pPr>
            <a:r>
              <a:rPr lang="en-US" sz="2400">
                <a:solidFill>
                  <a:srgbClr val="FFFFFF"/>
                </a:solidFill>
                <a:latin typeface="DM Sans"/>
              </a:rPr>
              <a:t>3/15/2024</a:t>
            </a:r>
          </a:p>
        </p:txBody>
      </p:sp>
      <p:sp>
        <p:nvSpPr>
          <p:cNvPr id="19" name="TextBox 19"/>
          <p:cNvSpPr txBox="1"/>
          <p:nvPr/>
        </p:nvSpPr>
        <p:spPr>
          <a:xfrm>
            <a:off x="5610808" y="6112387"/>
            <a:ext cx="7622783" cy="586000"/>
          </a:xfrm>
          <a:prstGeom prst="rect">
            <a:avLst/>
          </a:prstGeom>
        </p:spPr>
        <p:txBody>
          <a:bodyPr lIns="0" tIns="0" rIns="0" bIns="0" rtlCol="0" anchor="t">
            <a:spAutoFit/>
          </a:bodyPr>
          <a:lstStyle/>
          <a:p>
            <a:pPr algn="ctr">
              <a:lnSpc>
                <a:spcPts val="4661"/>
              </a:lnSpc>
            </a:pPr>
            <a:r>
              <a:rPr lang="en-US" sz="3917" dirty="0">
                <a:solidFill>
                  <a:srgbClr val="FFC259"/>
                </a:solidFill>
                <a:latin typeface="DM Serif Display"/>
              </a:rPr>
              <a:t>Tangy Sweet, Dark, and Juicy!</a:t>
            </a:r>
          </a:p>
        </p:txBody>
      </p:sp>
      <p:sp>
        <p:nvSpPr>
          <p:cNvPr id="20" name="TextBox 20"/>
          <p:cNvSpPr txBox="1"/>
          <p:nvPr/>
        </p:nvSpPr>
        <p:spPr>
          <a:xfrm>
            <a:off x="4835974" y="2831588"/>
            <a:ext cx="9172451" cy="3271274"/>
          </a:xfrm>
          <a:prstGeom prst="rect">
            <a:avLst/>
          </a:prstGeom>
        </p:spPr>
        <p:txBody>
          <a:bodyPr lIns="0" tIns="0" rIns="0" bIns="0" rtlCol="0" anchor="t">
            <a:spAutoFit/>
          </a:bodyPr>
          <a:lstStyle/>
          <a:p>
            <a:pPr marL="0" lvl="0" indent="0" algn="ctr">
              <a:lnSpc>
                <a:spcPts val="12177"/>
              </a:lnSpc>
            </a:pPr>
            <a:r>
              <a:rPr lang="en-US" sz="12300" spc="-615">
                <a:solidFill>
                  <a:srgbClr val="FFFFFF"/>
                </a:solidFill>
                <a:latin typeface="Lovelace Text Bold"/>
              </a:rPr>
              <a:t>Magnifique Lux Wines.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grpSp>
        <p:nvGrpSpPr>
          <p:cNvPr id="3" name="Group 3"/>
          <p:cNvGrpSpPr/>
          <p:nvPr/>
        </p:nvGrpSpPr>
        <p:grpSpPr>
          <a:xfrm>
            <a:off x="10276825" y="3484566"/>
            <a:ext cx="3317869" cy="3317869"/>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59">
                <a:alpha val="82745"/>
              </a:srgbClr>
            </a:solidFill>
          </p:spPr>
          <p:txBody>
            <a:bodyPr/>
            <a:lstStyle/>
            <a:p>
              <a:endParaRPr lang="en-US"/>
            </a:p>
          </p:txBody>
        </p:sp>
        <p:sp>
          <p:nvSpPr>
            <p:cNvPr id="5" name="TextBox 5"/>
            <p:cNvSpPr txBox="1"/>
            <p:nvPr/>
          </p:nvSpPr>
          <p:spPr>
            <a:xfrm>
              <a:off x="76200" y="76200"/>
              <a:ext cx="660400" cy="660400"/>
            </a:xfrm>
            <a:prstGeom prst="rect">
              <a:avLst/>
            </a:prstGeom>
          </p:spPr>
          <p:txBody>
            <a:bodyPr lIns="50800" tIns="50800" rIns="50800" bIns="50800" rtlCol="0" anchor="ctr"/>
            <a:lstStyle/>
            <a:p>
              <a:pPr algn="ctr">
                <a:lnSpc>
                  <a:spcPts val="2856"/>
                </a:lnSpc>
              </a:pPr>
              <a:endParaRPr/>
            </a:p>
          </p:txBody>
        </p:sp>
      </p:grpSp>
      <p:sp>
        <p:nvSpPr>
          <p:cNvPr id="6" name="TextBox 6"/>
          <p:cNvSpPr txBox="1"/>
          <p:nvPr/>
        </p:nvSpPr>
        <p:spPr>
          <a:xfrm>
            <a:off x="3012375" y="4422263"/>
            <a:ext cx="12263250" cy="1680599"/>
          </a:xfrm>
          <a:prstGeom prst="rect">
            <a:avLst/>
          </a:prstGeom>
        </p:spPr>
        <p:txBody>
          <a:bodyPr lIns="0" tIns="0" rIns="0" bIns="0" rtlCol="0" anchor="t">
            <a:spAutoFit/>
          </a:bodyPr>
          <a:lstStyle/>
          <a:p>
            <a:pPr marL="0" lvl="0" indent="0" algn="ctr">
              <a:lnSpc>
                <a:spcPts val="12177"/>
              </a:lnSpc>
            </a:pPr>
            <a:r>
              <a:rPr lang="en-US" sz="12300" spc="-615">
                <a:solidFill>
                  <a:srgbClr val="FFFFFF"/>
                </a:solidFill>
                <a:latin typeface="Lovelace Text Bold Italics"/>
              </a:rPr>
              <a:t>Thank You.</a:t>
            </a:r>
          </a:p>
        </p:txBody>
      </p:sp>
      <p:grpSp>
        <p:nvGrpSpPr>
          <p:cNvPr id="7" name="Group 7"/>
          <p:cNvGrpSpPr/>
          <p:nvPr/>
        </p:nvGrpSpPr>
        <p:grpSpPr>
          <a:xfrm>
            <a:off x="8865801" y="9371150"/>
            <a:ext cx="556399" cy="132838"/>
            <a:chOff x="0" y="0"/>
            <a:chExt cx="741865" cy="177117"/>
          </a:xfrm>
        </p:grpSpPr>
        <p:grpSp>
          <p:nvGrpSpPr>
            <p:cNvPr id="8" name="Group 8"/>
            <p:cNvGrpSpPr/>
            <p:nvPr/>
          </p:nvGrpSpPr>
          <p:grpSpPr>
            <a:xfrm>
              <a:off x="0" y="0"/>
              <a:ext cx="174428" cy="177117"/>
              <a:chOff x="0" y="0"/>
              <a:chExt cx="535875" cy="544134"/>
            </a:xfrm>
          </p:grpSpPr>
          <p:sp>
            <p:nvSpPr>
              <p:cNvPr id="9" name="Freeform 9"/>
              <p:cNvSpPr/>
              <p:nvPr/>
            </p:nvSpPr>
            <p:spPr>
              <a:xfrm>
                <a:off x="0" y="0"/>
                <a:ext cx="535875" cy="544134"/>
              </a:xfrm>
              <a:custGeom>
                <a:avLst/>
                <a:gdLst/>
                <a:ahLst/>
                <a:cxnLst/>
                <a:rect l="l" t="t" r="r" b="b"/>
                <a:pathLst>
                  <a:path w="535875" h="544134">
                    <a:moveTo>
                      <a:pt x="267937" y="0"/>
                    </a:moveTo>
                    <a:cubicBezTo>
                      <a:pt x="119960" y="0"/>
                      <a:pt x="0" y="121809"/>
                      <a:pt x="0" y="272067"/>
                    </a:cubicBezTo>
                    <a:cubicBezTo>
                      <a:pt x="0" y="422325"/>
                      <a:pt x="119960" y="544134"/>
                      <a:pt x="267937" y="544134"/>
                    </a:cubicBezTo>
                    <a:cubicBezTo>
                      <a:pt x="415915" y="544134"/>
                      <a:pt x="535875" y="422325"/>
                      <a:pt x="535875" y="272067"/>
                    </a:cubicBezTo>
                    <a:cubicBezTo>
                      <a:pt x="535875" y="121809"/>
                      <a:pt x="415915" y="0"/>
                      <a:pt x="267937" y="0"/>
                    </a:cubicBezTo>
                    <a:close/>
                  </a:path>
                </a:pathLst>
              </a:custGeom>
              <a:solidFill>
                <a:srgbClr val="FFFFFF"/>
              </a:solidFill>
            </p:spPr>
            <p:txBody>
              <a:bodyPr/>
              <a:lstStyle/>
              <a:p>
                <a:endParaRPr lang="en-US"/>
              </a:p>
            </p:txBody>
          </p:sp>
          <p:sp>
            <p:nvSpPr>
              <p:cNvPr id="10" name="TextBox 10"/>
              <p:cNvSpPr txBox="1"/>
              <p:nvPr/>
            </p:nvSpPr>
            <p:spPr>
              <a:xfrm>
                <a:off x="50238" y="51013"/>
                <a:ext cx="435398" cy="442109"/>
              </a:xfrm>
              <a:prstGeom prst="rect">
                <a:avLst/>
              </a:prstGeom>
            </p:spPr>
            <p:txBody>
              <a:bodyPr lIns="50800" tIns="50800" rIns="50800" bIns="50800" rtlCol="0" anchor="ctr"/>
              <a:lstStyle/>
              <a:p>
                <a:pPr algn="ctr">
                  <a:lnSpc>
                    <a:spcPts val="1039"/>
                  </a:lnSpc>
                </a:pPr>
                <a:endParaRPr/>
              </a:p>
            </p:txBody>
          </p:sp>
        </p:grpSp>
        <p:grpSp>
          <p:nvGrpSpPr>
            <p:cNvPr id="11" name="Group 11"/>
            <p:cNvGrpSpPr/>
            <p:nvPr/>
          </p:nvGrpSpPr>
          <p:grpSpPr>
            <a:xfrm>
              <a:off x="283718" y="0"/>
              <a:ext cx="174428" cy="177117"/>
              <a:chOff x="0" y="0"/>
              <a:chExt cx="535875" cy="544134"/>
            </a:xfrm>
          </p:grpSpPr>
          <p:sp>
            <p:nvSpPr>
              <p:cNvPr id="12" name="Freeform 12"/>
              <p:cNvSpPr/>
              <p:nvPr/>
            </p:nvSpPr>
            <p:spPr>
              <a:xfrm>
                <a:off x="0" y="0"/>
                <a:ext cx="535875" cy="544134"/>
              </a:xfrm>
              <a:custGeom>
                <a:avLst/>
                <a:gdLst/>
                <a:ahLst/>
                <a:cxnLst/>
                <a:rect l="l" t="t" r="r" b="b"/>
                <a:pathLst>
                  <a:path w="535875" h="544134">
                    <a:moveTo>
                      <a:pt x="267937" y="0"/>
                    </a:moveTo>
                    <a:cubicBezTo>
                      <a:pt x="119960" y="0"/>
                      <a:pt x="0" y="121809"/>
                      <a:pt x="0" y="272067"/>
                    </a:cubicBezTo>
                    <a:cubicBezTo>
                      <a:pt x="0" y="422325"/>
                      <a:pt x="119960" y="544134"/>
                      <a:pt x="267937" y="544134"/>
                    </a:cubicBezTo>
                    <a:cubicBezTo>
                      <a:pt x="415915" y="544134"/>
                      <a:pt x="535875" y="422325"/>
                      <a:pt x="535875" y="272067"/>
                    </a:cubicBezTo>
                    <a:cubicBezTo>
                      <a:pt x="535875" y="121809"/>
                      <a:pt x="415915" y="0"/>
                      <a:pt x="267937" y="0"/>
                    </a:cubicBezTo>
                    <a:close/>
                  </a:path>
                </a:pathLst>
              </a:custGeom>
              <a:solidFill>
                <a:srgbClr val="FFFFFF"/>
              </a:solidFill>
            </p:spPr>
            <p:txBody>
              <a:bodyPr/>
              <a:lstStyle/>
              <a:p>
                <a:endParaRPr lang="en-US"/>
              </a:p>
            </p:txBody>
          </p:sp>
          <p:sp>
            <p:nvSpPr>
              <p:cNvPr id="13" name="TextBox 13"/>
              <p:cNvSpPr txBox="1"/>
              <p:nvPr/>
            </p:nvSpPr>
            <p:spPr>
              <a:xfrm>
                <a:off x="50238" y="51013"/>
                <a:ext cx="435398" cy="442109"/>
              </a:xfrm>
              <a:prstGeom prst="rect">
                <a:avLst/>
              </a:prstGeom>
            </p:spPr>
            <p:txBody>
              <a:bodyPr lIns="50800" tIns="50800" rIns="50800" bIns="50800" rtlCol="0" anchor="ctr"/>
              <a:lstStyle/>
              <a:p>
                <a:pPr algn="ctr">
                  <a:lnSpc>
                    <a:spcPts val="1039"/>
                  </a:lnSpc>
                </a:pPr>
                <a:endParaRPr/>
              </a:p>
            </p:txBody>
          </p:sp>
        </p:grpSp>
        <p:grpSp>
          <p:nvGrpSpPr>
            <p:cNvPr id="14" name="Group 14"/>
            <p:cNvGrpSpPr/>
            <p:nvPr/>
          </p:nvGrpSpPr>
          <p:grpSpPr>
            <a:xfrm>
              <a:off x="567436" y="0"/>
              <a:ext cx="174428" cy="177117"/>
              <a:chOff x="0" y="0"/>
              <a:chExt cx="535875" cy="544134"/>
            </a:xfrm>
          </p:grpSpPr>
          <p:sp>
            <p:nvSpPr>
              <p:cNvPr id="15" name="Freeform 15"/>
              <p:cNvSpPr/>
              <p:nvPr/>
            </p:nvSpPr>
            <p:spPr>
              <a:xfrm>
                <a:off x="0" y="0"/>
                <a:ext cx="535875" cy="544134"/>
              </a:xfrm>
              <a:custGeom>
                <a:avLst/>
                <a:gdLst/>
                <a:ahLst/>
                <a:cxnLst/>
                <a:rect l="l" t="t" r="r" b="b"/>
                <a:pathLst>
                  <a:path w="535875" h="544134">
                    <a:moveTo>
                      <a:pt x="267937" y="0"/>
                    </a:moveTo>
                    <a:cubicBezTo>
                      <a:pt x="119960" y="0"/>
                      <a:pt x="0" y="121809"/>
                      <a:pt x="0" y="272067"/>
                    </a:cubicBezTo>
                    <a:cubicBezTo>
                      <a:pt x="0" y="422325"/>
                      <a:pt x="119960" y="544134"/>
                      <a:pt x="267937" y="544134"/>
                    </a:cubicBezTo>
                    <a:cubicBezTo>
                      <a:pt x="415915" y="544134"/>
                      <a:pt x="535875" y="422325"/>
                      <a:pt x="535875" y="272067"/>
                    </a:cubicBezTo>
                    <a:cubicBezTo>
                      <a:pt x="535875" y="121809"/>
                      <a:pt x="415915" y="0"/>
                      <a:pt x="267937" y="0"/>
                    </a:cubicBezTo>
                    <a:close/>
                  </a:path>
                </a:pathLst>
              </a:custGeom>
              <a:solidFill>
                <a:srgbClr val="FFFFFF"/>
              </a:solidFill>
            </p:spPr>
            <p:txBody>
              <a:bodyPr/>
              <a:lstStyle/>
              <a:p>
                <a:endParaRPr lang="en-US"/>
              </a:p>
            </p:txBody>
          </p:sp>
          <p:sp>
            <p:nvSpPr>
              <p:cNvPr id="16" name="TextBox 16"/>
              <p:cNvSpPr txBox="1"/>
              <p:nvPr/>
            </p:nvSpPr>
            <p:spPr>
              <a:xfrm>
                <a:off x="50238" y="51013"/>
                <a:ext cx="435398" cy="442109"/>
              </a:xfrm>
              <a:prstGeom prst="rect">
                <a:avLst/>
              </a:prstGeom>
            </p:spPr>
            <p:txBody>
              <a:bodyPr lIns="50800" tIns="50800" rIns="50800" bIns="50800" rtlCol="0" anchor="ctr"/>
              <a:lstStyle/>
              <a:p>
                <a:pPr algn="ctr">
                  <a:lnSpc>
                    <a:spcPts val="1039"/>
                  </a:lnSpc>
                </a:pPr>
                <a:endParaRPr/>
              </a:p>
            </p:txBody>
          </p:sp>
        </p:grpSp>
      </p:grpSp>
      <p:sp>
        <p:nvSpPr>
          <p:cNvPr id="17" name="Freeform 17"/>
          <p:cNvSpPr/>
          <p:nvPr/>
        </p:nvSpPr>
        <p:spPr>
          <a:xfrm>
            <a:off x="16144841" y="233478"/>
            <a:ext cx="1645996" cy="1590443"/>
          </a:xfrm>
          <a:custGeom>
            <a:avLst/>
            <a:gdLst/>
            <a:ahLst/>
            <a:cxnLst/>
            <a:rect l="l" t="t" r="r" b="b"/>
            <a:pathLst>
              <a:path w="1645996" h="1590443">
                <a:moveTo>
                  <a:pt x="0" y="0"/>
                </a:moveTo>
                <a:lnTo>
                  <a:pt x="1645996" y="0"/>
                </a:lnTo>
                <a:lnTo>
                  <a:pt x="1645996" y="1590444"/>
                </a:lnTo>
                <a:lnTo>
                  <a:pt x="0" y="15904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02020"/>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8368080" cy="10287000"/>
            <a:chOff x="0" y="0"/>
            <a:chExt cx="11157440" cy="13716000"/>
          </a:xfrm>
        </p:grpSpPr>
        <p:pic>
          <p:nvPicPr>
            <p:cNvPr id="3" name="Picture 3"/>
            <p:cNvPicPr>
              <a:picLocks noChangeAspect="1"/>
            </p:cNvPicPr>
            <p:nvPr/>
          </p:nvPicPr>
          <p:blipFill>
            <a:blip r:embed="rId3"/>
            <a:srcRect t="9048" b="9048"/>
            <a:stretch>
              <a:fillRect/>
            </a:stretch>
          </p:blipFill>
          <p:spPr>
            <a:xfrm>
              <a:off x="0" y="0"/>
              <a:ext cx="11157440" cy="13716000"/>
            </a:xfrm>
            <a:prstGeom prst="rect">
              <a:avLst/>
            </a:prstGeom>
          </p:spPr>
        </p:pic>
      </p:grpSp>
      <p:grpSp>
        <p:nvGrpSpPr>
          <p:cNvPr id="4" name="Group 4"/>
          <p:cNvGrpSpPr/>
          <p:nvPr/>
        </p:nvGrpSpPr>
        <p:grpSpPr>
          <a:xfrm>
            <a:off x="7535683" y="8780972"/>
            <a:ext cx="10752317" cy="912932"/>
            <a:chOff x="0" y="0"/>
            <a:chExt cx="2831886" cy="240443"/>
          </a:xfrm>
        </p:grpSpPr>
        <p:sp>
          <p:nvSpPr>
            <p:cNvPr id="5" name="Freeform 5"/>
            <p:cNvSpPr/>
            <p:nvPr/>
          </p:nvSpPr>
          <p:spPr>
            <a:xfrm>
              <a:off x="0" y="0"/>
              <a:ext cx="2831886" cy="240443"/>
            </a:xfrm>
            <a:custGeom>
              <a:avLst/>
              <a:gdLst/>
              <a:ahLst/>
              <a:cxnLst/>
              <a:rect l="l" t="t" r="r" b="b"/>
              <a:pathLst>
                <a:path w="2831886" h="240443">
                  <a:moveTo>
                    <a:pt x="0" y="0"/>
                  </a:moveTo>
                  <a:lnTo>
                    <a:pt x="2831886" y="0"/>
                  </a:lnTo>
                  <a:lnTo>
                    <a:pt x="2831886" y="240443"/>
                  </a:lnTo>
                  <a:lnTo>
                    <a:pt x="0" y="240443"/>
                  </a:lnTo>
                  <a:close/>
                </a:path>
              </a:pathLst>
            </a:custGeom>
            <a:solidFill>
              <a:srgbClr val="FFC259"/>
            </a:solidFill>
            <a:ln cap="sq">
              <a:noFill/>
              <a:prstDash val="solid"/>
              <a:miter/>
            </a:ln>
          </p:spPr>
          <p:txBody>
            <a:bodyPr/>
            <a:lstStyle/>
            <a:p>
              <a:endParaRPr lang="en-US"/>
            </a:p>
          </p:txBody>
        </p:sp>
        <p:sp>
          <p:nvSpPr>
            <p:cNvPr id="6" name="TextBox 6"/>
            <p:cNvSpPr txBox="1"/>
            <p:nvPr/>
          </p:nvSpPr>
          <p:spPr>
            <a:xfrm>
              <a:off x="0" y="0"/>
              <a:ext cx="2831886" cy="240443"/>
            </a:xfrm>
            <a:prstGeom prst="rect">
              <a:avLst/>
            </a:prstGeom>
          </p:spPr>
          <p:txBody>
            <a:bodyPr lIns="50800" tIns="50800" rIns="50800" bIns="50800" rtlCol="0" anchor="ctr"/>
            <a:lstStyle/>
            <a:p>
              <a:pPr marL="0" lvl="0" indent="0" algn="ctr">
                <a:lnSpc>
                  <a:spcPts val="2856"/>
                </a:lnSpc>
                <a:spcBef>
                  <a:spcPct val="0"/>
                </a:spcBef>
              </a:pPr>
              <a:endParaRPr/>
            </a:p>
          </p:txBody>
        </p:sp>
      </p:grpSp>
      <p:sp>
        <p:nvSpPr>
          <p:cNvPr id="7" name="TextBox 7"/>
          <p:cNvSpPr txBox="1"/>
          <p:nvPr/>
        </p:nvSpPr>
        <p:spPr>
          <a:xfrm>
            <a:off x="6876316" y="2147621"/>
            <a:ext cx="9172451" cy="1006856"/>
          </a:xfrm>
          <a:prstGeom prst="rect">
            <a:avLst/>
          </a:prstGeom>
        </p:spPr>
        <p:txBody>
          <a:bodyPr lIns="0" tIns="0" rIns="0" bIns="0" rtlCol="0" anchor="t">
            <a:spAutoFit/>
          </a:bodyPr>
          <a:lstStyle/>
          <a:p>
            <a:pPr marL="0" lvl="0" indent="0">
              <a:lnSpc>
                <a:spcPts val="7551"/>
              </a:lnSpc>
            </a:pPr>
            <a:r>
              <a:rPr lang="en-US" sz="6399" spc="-319">
                <a:solidFill>
                  <a:srgbClr val="FFFFFF"/>
                </a:solidFill>
                <a:latin typeface="Lovelace Text Bold"/>
              </a:rPr>
              <a:t>Welcome to </a:t>
            </a:r>
          </a:p>
        </p:txBody>
      </p:sp>
      <p:sp>
        <p:nvSpPr>
          <p:cNvPr id="8" name="AutoShape 8"/>
          <p:cNvSpPr/>
          <p:nvPr/>
        </p:nvSpPr>
        <p:spPr>
          <a:xfrm>
            <a:off x="12201219" y="2617711"/>
            <a:ext cx="3072303" cy="0"/>
          </a:xfrm>
          <a:prstGeom prst="line">
            <a:avLst/>
          </a:prstGeom>
          <a:ln w="38100" cap="rnd">
            <a:solidFill>
              <a:srgbClr val="FFC259"/>
            </a:solidFill>
            <a:prstDash val="solid"/>
            <a:headEnd type="none" w="sm" len="sm"/>
            <a:tailEnd type="none" w="sm" len="sm"/>
          </a:ln>
        </p:spPr>
        <p:txBody>
          <a:bodyPr/>
          <a:lstStyle/>
          <a:p>
            <a:endParaRPr lang="en-US"/>
          </a:p>
        </p:txBody>
      </p:sp>
      <p:sp>
        <p:nvSpPr>
          <p:cNvPr id="9" name="AutoShape 9"/>
          <p:cNvSpPr/>
          <p:nvPr/>
        </p:nvSpPr>
        <p:spPr>
          <a:xfrm>
            <a:off x="5543002" y="9223150"/>
            <a:ext cx="4072110" cy="0"/>
          </a:xfrm>
          <a:prstGeom prst="line">
            <a:avLst/>
          </a:prstGeom>
          <a:ln w="28575" cap="flat">
            <a:solidFill>
              <a:srgbClr val="F8F7F2"/>
            </a:solidFill>
            <a:prstDash val="solid"/>
            <a:headEnd type="none" w="sm" len="sm"/>
            <a:tailEnd type="none" w="sm" len="sm"/>
          </a:ln>
        </p:spPr>
        <p:txBody>
          <a:bodyPr/>
          <a:lstStyle/>
          <a:p>
            <a:endParaRPr lang="en-US"/>
          </a:p>
        </p:txBody>
      </p:sp>
      <p:grpSp>
        <p:nvGrpSpPr>
          <p:cNvPr id="10" name="Group 10"/>
          <p:cNvGrpSpPr>
            <a:grpSpLocks noChangeAspect="1"/>
          </p:cNvGrpSpPr>
          <p:nvPr/>
        </p:nvGrpSpPr>
        <p:grpSpPr>
          <a:xfrm>
            <a:off x="6880462" y="5067323"/>
            <a:ext cx="2734650" cy="2734650"/>
            <a:chOff x="0" y="0"/>
            <a:chExt cx="14840029" cy="14840029"/>
          </a:xfrm>
        </p:grpSpPr>
        <p:sp>
          <p:nvSpPr>
            <p:cNvPr id="11" name="Freeform 11"/>
            <p:cNvSpPr/>
            <p:nvPr/>
          </p:nvSpPr>
          <p:spPr>
            <a:xfrm>
              <a:off x="-366471" y="-11891"/>
              <a:ext cx="15572971" cy="14863810"/>
            </a:xfrm>
            <a:custGeom>
              <a:avLst/>
              <a:gdLst/>
              <a:ahLst/>
              <a:cxnLst/>
              <a:rect l="l" t="t" r="r" b="b"/>
              <a:pathLst>
                <a:path w="15572971" h="14863810">
                  <a:moveTo>
                    <a:pt x="7786486" y="11891"/>
                  </a:moveTo>
                  <a:cubicBezTo>
                    <a:pt x="5127664" y="0"/>
                    <a:pt x="2665709" y="1411641"/>
                    <a:pt x="1332855" y="3712286"/>
                  </a:cubicBezTo>
                  <a:cubicBezTo>
                    <a:pt x="0" y="6012931"/>
                    <a:pt x="0" y="8850880"/>
                    <a:pt x="1332855" y="11151525"/>
                  </a:cubicBezTo>
                  <a:cubicBezTo>
                    <a:pt x="2665709" y="13452170"/>
                    <a:pt x="5127664" y="14863811"/>
                    <a:pt x="7786486" y="14851920"/>
                  </a:cubicBezTo>
                  <a:cubicBezTo>
                    <a:pt x="10445306" y="14863811"/>
                    <a:pt x="12907262" y="13452170"/>
                    <a:pt x="14240117" y="11151525"/>
                  </a:cubicBezTo>
                  <a:cubicBezTo>
                    <a:pt x="15572971" y="8850880"/>
                    <a:pt x="15572971" y="6012931"/>
                    <a:pt x="14240117" y="3712286"/>
                  </a:cubicBezTo>
                  <a:cubicBezTo>
                    <a:pt x="12907262" y="1411641"/>
                    <a:pt x="10445306" y="0"/>
                    <a:pt x="7786486" y="11891"/>
                  </a:cubicBezTo>
                  <a:close/>
                </a:path>
              </a:pathLst>
            </a:custGeom>
            <a:solidFill>
              <a:srgbClr val="FFFFFF"/>
            </a:solidFill>
          </p:spPr>
          <p:txBody>
            <a:bodyPr/>
            <a:lstStyle/>
            <a:p>
              <a:endParaRPr lang="en-US"/>
            </a:p>
          </p:txBody>
        </p:sp>
        <p:sp>
          <p:nvSpPr>
            <p:cNvPr id="12" name="Freeform 12"/>
            <p:cNvSpPr/>
            <p:nvPr/>
          </p:nvSpPr>
          <p:spPr>
            <a:xfrm>
              <a:off x="-156193" y="188812"/>
              <a:ext cx="15152415" cy="14462405"/>
            </a:xfrm>
            <a:custGeom>
              <a:avLst/>
              <a:gdLst/>
              <a:ahLst/>
              <a:cxnLst/>
              <a:rect l="l" t="t" r="r" b="b"/>
              <a:pathLst>
                <a:path w="15152415" h="14462405">
                  <a:moveTo>
                    <a:pt x="7576208" y="11570"/>
                  </a:moveTo>
                  <a:cubicBezTo>
                    <a:pt x="4989189" y="0"/>
                    <a:pt x="2593721" y="1373519"/>
                    <a:pt x="1296860" y="3612034"/>
                  </a:cubicBezTo>
                  <a:cubicBezTo>
                    <a:pt x="0" y="5850548"/>
                    <a:pt x="0" y="8611857"/>
                    <a:pt x="1296860" y="10850372"/>
                  </a:cubicBezTo>
                  <a:cubicBezTo>
                    <a:pt x="2593721" y="13088886"/>
                    <a:pt x="4989189" y="14462405"/>
                    <a:pt x="7576208" y="14450835"/>
                  </a:cubicBezTo>
                  <a:cubicBezTo>
                    <a:pt x="10163226" y="14462405"/>
                    <a:pt x="12558694" y="13088886"/>
                    <a:pt x="13855555" y="10850372"/>
                  </a:cubicBezTo>
                  <a:cubicBezTo>
                    <a:pt x="15152416" y="8611857"/>
                    <a:pt x="15152416" y="5850548"/>
                    <a:pt x="13855555" y="3612034"/>
                  </a:cubicBezTo>
                  <a:cubicBezTo>
                    <a:pt x="12558694" y="1373519"/>
                    <a:pt x="10163226" y="0"/>
                    <a:pt x="7576208" y="11570"/>
                  </a:cubicBezTo>
                  <a:close/>
                </a:path>
              </a:pathLst>
            </a:custGeom>
            <a:solidFill>
              <a:srgbClr val="FFFFFF"/>
            </a:solidFill>
          </p:spPr>
          <p:txBody>
            <a:bodyPr/>
            <a:lstStyle/>
            <a:p>
              <a:endParaRPr lang="en-US"/>
            </a:p>
          </p:txBody>
        </p:sp>
        <p:sp>
          <p:nvSpPr>
            <p:cNvPr id="13" name="Freeform 13"/>
            <p:cNvSpPr/>
            <p:nvPr/>
          </p:nvSpPr>
          <p:spPr>
            <a:xfrm>
              <a:off x="223301" y="551024"/>
              <a:ext cx="14393427" cy="13737979"/>
            </a:xfrm>
            <a:custGeom>
              <a:avLst/>
              <a:gdLst/>
              <a:ahLst/>
              <a:cxnLst/>
              <a:rect l="l" t="t" r="r" b="b"/>
              <a:pathLst>
                <a:path w="14393427" h="13737979">
                  <a:moveTo>
                    <a:pt x="7196714" y="10990"/>
                  </a:moveTo>
                  <a:cubicBezTo>
                    <a:pt x="4739280" y="0"/>
                    <a:pt x="2463801" y="1304719"/>
                    <a:pt x="1231900" y="3431106"/>
                  </a:cubicBezTo>
                  <a:cubicBezTo>
                    <a:pt x="0" y="5557493"/>
                    <a:pt x="0" y="8180487"/>
                    <a:pt x="1231900" y="10306874"/>
                  </a:cubicBezTo>
                  <a:cubicBezTo>
                    <a:pt x="2463801" y="12433261"/>
                    <a:pt x="4739280" y="13737980"/>
                    <a:pt x="7196714" y="13726990"/>
                  </a:cubicBezTo>
                  <a:cubicBezTo>
                    <a:pt x="9654147" y="13737980"/>
                    <a:pt x="11929626" y="12433261"/>
                    <a:pt x="13161527" y="10306874"/>
                  </a:cubicBezTo>
                  <a:cubicBezTo>
                    <a:pt x="14393427" y="8180487"/>
                    <a:pt x="14393427" y="5557493"/>
                    <a:pt x="13161527" y="3431106"/>
                  </a:cubicBezTo>
                  <a:cubicBezTo>
                    <a:pt x="11929626" y="1304719"/>
                    <a:pt x="9654147" y="0"/>
                    <a:pt x="7196714" y="10990"/>
                  </a:cubicBezTo>
                  <a:close/>
                </a:path>
              </a:pathLst>
            </a:custGeom>
            <a:blipFill>
              <a:blip r:embed="rId4"/>
              <a:stretch>
                <a:fillRect l="-24572" r="-24572"/>
              </a:stretch>
            </a:blipFill>
          </p:spPr>
          <p:txBody>
            <a:bodyPr/>
            <a:lstStyle/>
            <a:p>
              <a:endParaRPr lang="en-US"/>
            </a:p>
          </p:txBody>
        </p:sp>
      </p:grpSp>
      <p:sp>
        <p:nvSpPr>
          <p:cNvPr id="14" name="Freeform 14"/>
          <p:cNvSpPr/>
          <p:nvPr/>
        </p:nvSpPr>
        <p:spPr>
          <a:xfrm>
            <a:off x="15311396" y="282857"/>
            <a:ext cx="2659864" cy="2568985"/>
          </a:xfrm>
          <a:custGeom>
            <a:avLst/>
            <a:gdLst/>
            <a:ahLst/>
            <a:cxnLst/>
            <a:rect l="l" t="t" r="r" b="b"/>
            <a:pathLst>
              <a:path w="2659864" h="2568985">
                <a:moveTo>
                  <a:pt x="0" y="0"/>
                </a:moveTo>
                <a:lnTo>
                  <a:pt x="2659864" y="0"/>
                </a:lnTo>
                <a:lnTo>
                  <a:pt x="2659864" y="2568985"/>
                </a:lnTo>
                <a:lnTo>
                  <a:pt x="0" y="256898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5" name="TextBox 15"/>
          <p:cNvSpPr txBox="1"/>
          <p:nvPr/>
        </p:nvSpPr>
        <p:spPr>
          <a:xfrm>
            <a:off x="6876316" y="3144952"/>
            <a:ext cx="9765012" cy="1006856"/>
          </a:xfrm>
          <a:prstGeom prst="rect">
            <a:avLst/>
          </a:prstGeom>
        </p:spPr>
        <p:txBody>
          <a:bodyPr lIns="0" tIns="0" rIns="0" bIns="0" rtlCol="0" anchor="t">
            <a:spAutoFit/>
          </a:bodyPr>
          <a:lstStyle/>
          <a:p>
            <a:pPr marL="0" lvl="0" indent="0">
              <a:lnSpc>
                <a:spcPts val="7551"/>
              </a:lnSpc>
            </a:pPr>
            <a:r>
              <a:rPr lang="en-US" sz="6399" spc="-319">
                <a:solidFill>
                  <a:srgbClr val="FFFFFF"/>
                </a:solidFill>
                <a:latin typeface="Lovelace Text Bold Italics"/>
              </a:rPr>
              <a:t>Magnifique Lux Wines</a:t>
            </a:r>
          </a:p>
        </p:txBody>
      </p:sp>
      <p:sp>
        <p:nvSpPr>
          <p:cNvPr id="16" name="TextBox 16"/>
          <p:cNvSpPr txBox="1"/>
          <p:nvPr/>
        </p:nvSpPr>
        <p:spPr>
          <a:xfrm>
            <a:off x="6876316" y="1567350"/>
            <a:ext cx="5844946" cy="364998"/>
          </a:xfrm>
          <a:prstGeom prst="rect">
            <a:avLst/>
          </a:prstGeom>
        </p:spPr>
        <p:txBody>
          <a:bodyPr lIns="0" tIns="0" rIns="0" bIns="0" rtlCol="0" anchor="t">
            <a:spAutoFit/>
          </a:bodyPr>
          <a:lstStyle/>
          <a:p>
            <a:pPr marL="0" lvl="0" indent="0" algn="ctr">
              <a:lnSpc>
                <a:spcPts val="2856"/>
              </a:lnSpc>
              <a:spcBef>
                <a:spcPct val="0"/>
              </a:spcBef>
            </a:pPr>
            <a:r>
              <a:rPr lang="en-US" sz="2400">
                <a:solidFill>
                  <a:srgbClr val="FFC259"/>
                </a:solidFill>
                <a:latin typeface="DM Sans Bold"/>
              </a:rPr>
              <a:t>Global Taste. Domestic Creation.</a:t>
            </a:r>
          </a:p>
        </p:txBody>
      </p:sp>
      <p:sp>
        <p:nvSpPr>
          <p:cNvPr id="17" name="TextBox 17"/>
          <p:cNvSpPr txBox="1"/>
          <p:nvPr/>
        </p:nvSpPr>
        <p:spPr>
          <a:xfrm>
            <a:off x="10238873" y="9082917"/>
            <a:ext cx="3924691" cy="280466"/>
          </a:xfrm>
          <a:prstGeom prst="rect">
            <a:avLst/>
          </a:prstGeom>
        </p:spPr>
        <p:txBody>
          <a:bodyPr lIns="0" tIns="0" rIns="0" bIns="0" rtlCol="0" anchor="t">
            <a:spAutoFit/>
          </a:bodyPr>
          <a:lstStyle/>
          <a:p>
            <a:pPr marL="0" lvl="0" indent="0" algn="l">
              <a:lnSpc>
                <a:spcPts val="2391"/>
              </a:lnSpc>
              <a:spcBef>
                <a:spcPct val="0"/>
              </a:spcBef>
            </a:pPr>
            <a:r>
              <a:rPr lang="en-US" sz="1708">
                <a:solidFill>
                  <a:srgbClr val="000000"/>
                </a:solidFill>
                <a:latin typeface="TT Chocolates"/>
              </a:rPr>
              <a:t>www.magnifiqueluxwines.com</a:t>
            </a:r>
          </a:p>
        </p:txBody>
      </p:sp>
      <p:sp>
        <p:nvSpPr>
          <p:cNvPr id="18" name="TextBox 18"/>
          <p:cNvSpPr txBox="1"/>
          <p:nvPr/>
        </p:nvSpPr>
        <p:spPr>
          <a:xfrm>
            <a:off x="942259" y="9082917"/>
            <a:ext cx="5476503" cy="280466"/>
          </a:xfrm>
          <a:prstGeom prst="rect">
            <a:avLst/>
          </a:prstGeom>
        </p:spPr>
        <p:txBody>
          <a:bodyPr lIns="0" tIns="0" rIns="0" bIns="0" rtlCol="0" anchor="t">
            <a:spAutoFit/>
          </a:bodyPr>
          <a:lstStyle/>
          <a:p>
            <a:pPr marL="0" lvl="0" indent="0" algn="l">
              <a:lnSpc>
                <a:spcPts val="2391"/>
              </a:lnSpc>
              <a:spcBef>
                <a:spcPct val="0"/>
              </a:spcBef>
            </a:pPr>
            <a:r>
              <a:rPr lang="en-US" sz="1708">
                <a:solidFill>
                  <a:srgbClr val="FFFFFF"/>
                </a:solidFill>
                <a:latin typeface="TT Chocolates"/>
              </a:rPr>
              <a:t>United States Manufacturing </a:t>
            </a:r>
          </a:p>
        </p:txBody>
      </p:sp>
      <p:sp>
        <p:nvSpPr>
          <p:cNvPr id="19" name="TextBox 19"/>
          <p:cNvSpPr txBox="1"/>
          <p:nvPr/>
        </p:nvSpPr>
        <p:spPr>
          <a:xfrm>
            <a:off x="9981863" y="7754348"/>
            <a:ext cx="5596880" cy="341459"/>
          </a:xfrm>
          <a:prstGeom prst="rect">
            <a:avLst/>
          </a:prstGeom>
        </p:spPr>
        <p:txBody>
          <a:bodyPr lIns="0" tIns="0" rIns="0" bIns="0" rtlCol="0" anchor="t">
            <a:spAutoFit/>
          </a:bodyPr>
          <a:lstStyle/>
          <a:p>
            <a:pPr marL="0" lvl="0" indent="0" algn="l">
              <a:lnSpc>
                <a:spcPts val="2704"/>
              </a:lnSpc>
              <a:spcBef>
                <a:spcPct val="0"/>
              </a:spcBef>
            </a:pPr>
            <a:r>
              <a:rPr lang="en-US" sz="1931">
                <a:solidFill>
                  <a:srgbClr val="FFFFFF"/>
                </a:solidFill>
                <a:latin typeface="TT Chocolates"/>
              </a:rPr>
              <a:t>CEO &amp; CO-FOUNDER OF MAGNIFIQUE LUX WINES</a:t>
            </a:r>
          </a:p>
        </p:txBody>
      </p:sp>
      <p:sp>
        <p:nvSpPr>
          <p:cNvPr id="20" name="TextBox 20"/>
          <p:cNvSpPr txBox="1"/>
          <p:nvPr/>
        </p:nvSpPr>
        <p:spPr>
          <a:xfrm>
            <a:off x="9798789" y="4313733"/>
            <a:ext cx="7797865" cy="3096013"/>
          </a:xfrm>
          <a:prstGeom prst="rect">
            <a:avLst/>
          </a:prstGeom>
        </p:spPr>
        <p:txBody>
          <a:bodyPr lIns="0" tIns="0" rIns="0" bIns="0" rtlCol="0" anchor="t">
            <a:spAutoFit/>
          </a:bodyPr>
          <a:lstStyle/>
          <a:p>
            <a:pPr marL="0" lvl="0" indent="0" algn="l">
              <a:lnSpc>
                <a:spcPts val="4110"/>
              </a:lnSpc>
              <a:spcBef>
                <a:spcPct val="0"/>
              </a:spcBef>
            </a:pPr>
            <a:r>
              <a:rPr lang="en-US" sz="2935">
                <a:solidFill>
                  <a:srgbClr val="FFFFFF"/>
                </a:solidFill>
                <a:latin typeface="TT Chocolates"/>
              </a:rPr>
              <a:t>Magnifique Lux Wines is committed to producing high-quality wine that is sustainable and affordable for all consumers. With the opening of our new storefront in the Republic of Georgia, we aim to increase our passion, work ethic, and goal-oriented approach to tasty sweet excellence.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613B70"/>
        </a:solidFill>
        <a:effectLst/>
      </p:bgPr>
    </p:bg>
    <p:spTree>
      <p:nvGrpSpPr>
        <p:cNvPr id="1" name=""/>
        <p:cNvGrpSpPr/>
        <p:nvPr/>
      </p:nvGrpSpPr>
      <p:grpSpPr>
        <a:xfrm>
          <a:off x="0" y="0"/>
          <a:ext cx="0" cy="0"/>
          <a:chOff x="0" y="0"/>
          <a:chExt cx="0" cy="0"/>
        </a:xfrm>
      </p:grpSpPr>
      <p:grpSp>
        <p:nvGrpSpPr>
          <p:cNvPr id="2" name="Group 2"/>
          <p:cNvGrpSpPr/>
          <p:nvPr/>
        </p:nvGrpSpPr>
        <p:grpSpPr>
          <a:xfrm>
            <a:off x="12448160" y="0"/>
            <a:ext cx="6686477" cy="10287000"/>
            <a:chOff x="0" y="0"/>
            <a:chExt cx="1360494" cy="2093091"/>
          </a:xfrm>
        </p:grpSpPr>
        <p:sp>
          <p:nvSpPr>
            <p:cNvPr id="3" name="Freeform 3"/>
            <p:cNvSpPr/>
            <p:nvPr/>
          </p:nvSpPr>
          <p:spPr>
            <a:xfrm>
              <a:off x="0" y="0"/>
              <a:ext cx="1360494" cy="2093091"/>
            </a:xfrm>
            <a:custGeom>
              <a:avLst/>
              <a:gdLst/>
              <a:ahLst/>
              <a:cxnLst/>
              <a:rect l="l" t="t" r="r" b="b"/>
              <a:pathLst>
                <a:path w="1360494" h="2093091">
                  <a:moveTo>
                    <a:pt x="0" y="0"/>
                  </a:moveTo>
                  <a:lnTo>
                    <a:pt x="1360494" y="0"/>
                  </a:lnTo>
                  <a:lnTo>
                    <a:pt x="1360494" y="2093091"/>
                  </a:lnTo>
                  <a:lnTo>
                    <a:pt x="0" y="2093091"/>
                  </a:lnTo>
                  <a:close/>
                </a:path>
              </a:pathLst>
            </a:custGeom>
            <a:solidFill>
              <a:srgbClr val="FFC259"/>
            </a:solidFill>
            <a:ln cap="sq">
              <a:noFill/>
              <a:prstDash val="solid"/>
              <a:miter/>
            </a:ln>
          </p:spPr>
          <p:txBody>
            <a:bodyPr/>
            <a:lstStyle/>
            <a:p>
              <a:endParaRPr lang="en-US"/>
            </a:p>
          </p:txBody>
        </p:sp>
        <p:sp>
          <p:nvSpPr>
            <p:cNvPr id="4" name="TextBox 4"/>
            <p:cNvSpPr txBox="1"/>
            <p:nvPr/>
          </p:nvSpPr>
          <p:spPr>
            <a:xfrm>
              <a:off x="0" y="0"/>
              <a:ext cx="1360494" cy="2093091"/>
            </a:xfrm>
            <a:prstGeom prst="rect">
              <a:avLst/>
            </a:prstGeom>
          </p:spPr>
          <p:txBody>
            <a:bodyPr lIns="50800" tIns="50800" rIns="50800" bIns="50800" rtlCol="0" anchor="ctr"/>
            <a:lstStyle/>
            <a:p>
              <a:pPr marL="0" lvl="0" indent="0" algn="ctr">
                <a:lnSpc>
                  <a:spcPts val="2856"/>
                </a:lnSpc>
                <a:spcBef>
                  <a:spcPct val="0"/>
                </a:spcBef>
              </a:pPr>
              <a:endParaRPr/>
            </a:p>
          </p:txBody>
        </p:sp>
      </p:grpSp>
      <p:grpSp>
        <p:nvGrpSpPr>
          <p:cNvPr id="5" name="Group 5"/>
          <p:cNvGrpSpPr/>
          <p:nvPr/>
        </p:nvGrpSpPr>
        <p:grpSpPr>
          <a:xfrm>
            <a:off x="9072343" y="1454511"/>
            <a:ext cx="6751633" cy="7377979"/>
            <a:chOff x="0" y="0"/>
            <a:chExt cx="9002177" cy="9837305"/>
          </a:xfrm>
        </p:grpSpPr>
        <p:pic>
          <p:nvPicPr>
            <p:cNvPr id="6" name="Picture 6"/>
            <p:cNvPicPr>
              <a:picLocks noChangeAspect="1"/>
            </p:cNvPicPr>
            <p:nvPr/>
          </p:nvPicPr>
          <p:blipFill>
            <a:blip r:embed="rId3"/>
            <a:srcRect l="19486" r="19486"/>
            <a:stretch>
              <a:fillRect/>
            </a:stretch>
          </p:blipFill>
          <p:spPr>
            <a:xfrm>
              <a:off x="0" y="0"/>
              <a:ext cx="9002177" cy="9837305"/>
            </a:xfrm>
            <a:prstGeom prst="rect">
              <a:avLst/>
            </a:prstGeom>
          </p:spPr>
        </p:pic>
      </p:grpSp>
      <p:grpSp>
        <p:nvGrpSpPr>
          <p:cNvPr id="7" name="Group 7"/>
          <p:cNvGrpSpPr/>
          <p:nvPr/>
        </p:nvGrpSpPr>
        <p:grpSpPr>
          <a:xfrm>
            <a:off x="8455731" y="7091281"/>
            <a:ext cx="1233225" cy="1233225"/>
            <a:chOff x="0" y="0"/>
            <a:chExt cx="812800" cy="812800"/>
          </a:xfrm>
        </p:grpSpPr>
        <p:sp>
          <p:nvSpPr>
            <p:cNvPr id="8" name="Freeform 8"/>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FFFFFF"/>
            </a:solidFill>
            <a:ln cap="sq">
              <a:noFill/>
              <a:prstDash val="solid"/>
              <a:miter/>
            </a:ln>
          </p:spPr>
          <p:txBody>
            <a:bodyPr/>
            <a:lstStyle/>
            <a:p>
              <a:endParaRPr lang="en-US"/>
            </a:p>
          </p:txBody>
        </p:sp>
        <p:sp>
          <p:nvSpPr>
            <p:cNvPr id="9" name="TextBox 9"/>
            <p:cNvSpPr txBox="1"/>
            <p:nvPr/>
          </p:nvSpPr>
          <p:spPr>
            <a:xfrm>
              <a:off x="0" y="0"/>
              <a:ext cx="812800" cy="812800"/>
            </a:xfrm>
            <a:prstGeom prst="rect">
              <a:avLst/>
            </a:prstGeom>
          </p:spPr>
          <p:txBody>
            <a:bodyPr lIns="50800" tIns="50800" rIns="50800" bIns="50800" rtlCol="0" anchor="ctr"/>
            <a:lstStyle/>
            <a:p>
              <a:pPr marL="0" lvl="0" indent="0" algn="ctr">
                <a:lnSpc>
                  <a:spcPts val="2856"/>
                </a:lnSpc>
                <a:spcBef>
                  <a:spcPct val="0"/>
                </a:spcBef>
              </a:pPr>
              <a:endParaRPr/>
            </a:p>
          </p:txBody>
        </p:sp>
      </p:grpSp>
      <p:grpSp>
        <p:nvGrpSpPr>
          <p:cNvPr id="10" name="Group 10"/>
          <p:cNvGrpSpPr/>
          <p:nvPr/>
        </p:nvGrpSpPr>
        <p:grpSpPr>
          <a:xfrm>
            <a:off x="15174786" y="2307026"/>
            <a:ext cx="1233225" cy="4648082"/>
            <a:chOff x="0" y="0"/>
            <a:chExt cx="533742" cy="2011700"/>
          </a:xfrm>
        </p:grpSpPr>
        <p:sp>
          <p:nvSpPr>
            <p:cNvPr id="11" name="Freeform 11"/>
            <p:cNvSpPr/>
            <p:nvPr/>
          </p:nvSpPr>
          <p:spPr>
            <a:xfrm>
              <a:off x="0" y="0"/>
              <a:ext cx="533742" cy="2011700"/>
            </a:xfrm>
            <a:custGeom>
              <a:avLst/>
              <a:gdLst/>
              <a:ahLst/>
              <a:cxnLst/>
              <a:rect l="l" t="t" r="r" b="b"/>
              <a:pathLst>
                <a:path w="533742" h="2011700">
                  <a:moveTo>
                    <a:pt x="0" y="0"/>
                  </a:moveTo>
                  <a:lnTo>
                    <a:pt x="533742" y="0"/>
                  </a:lnTo>
                  <a:lnTo>
                    <a:pt x="533742" y="2011700"/>
                  </a:lnTo>
                  <a:lnTo>
                    <a:pt x="0" y="2011700"/>
                  </a:lnTo>
                  <a:close/>
                </a:path>
              </a:pathLst>
            </a:custGeom>
            <a:solidFill>
              <a:srgbClr val="FFFFFF"/>
            </a:solidFill>
            <a:ln cap="sq">
              <a:noFill/>
              <a:prstDash val="solid"/>
              <a:miter/>
            </a:ln>
          </p:spPr>
          <p:txBody>
            <a:bodyPr/>
            <a:lstStyle/>
            <a:p>
              <a:endParaRPr lang="en-US"/>
            </a:p>
          </p:txBody>
        </p:sp>
        <p:sp>
          <p:nvSpPr>
            <p:cNvPr id="12" name="TextBox 12"/>
            <p:cNvSpPr txBox="1"/>
            <p:nvPr/>
          </p:nvSpPr>
          <p:spPr>
            <a:xfrm>
              <a:off x="0" y="0"/>
              <a:ext cx="533742" cy="2011700"/>
            </a:xfrm>
            <a:prstGeom prst="rect">
              <a:avLst/>
            </a:prstGeom>
          </p:spPr>
          <p:txBody>
            <a:bodyPr lIns="50800" tIns="50800" rIns="50800" bIns="50800" rtlCol="0" anchor="ctr"/>
            <a:lstStyle/>
            <a:p>
              <a:pPr marL="0" lvl="0" indent="0" algn="ctr">
                <a:lnSpc>
                  <a:spcPts val="2856"/>
                </a:lnSpc>
                <a:spcBef>
                  <a:spcPct val="0"/>
                </a:spcBef>
              </a:pPr>
              <a:endParaRPr/>
            </a:p>
          </p:txBody>
        </p:sp>
      </p:grpSp>
      <p:sp>
        <p:nvSpPr>
          <p:cNvPr id="13" name="AutoShape 13"/>
          <p:cNvSpPr/>
          <p:nvPr/>
        </p:nvSpPr>
        <p:spPr>
          <a:xfrm rot="-2129493">
            <a:off x="6669581" y="5186249"/>
            <a:ext cx="11338847" cy="0"/>
          </a:xfrm>
          <a:prstGeom prst="line">
            <a:avLst/>
          </a:prstGeom>
          <a:ln w="28575" cap="flat">
            <a:solidFill>
              <a:srgbClr val="FFFFFF"/>
            </a:solidFill>
            <a:prstDash val="solid"/>
            <a:headEnd type="none" w="sm" len="sm"/>
            <a:tailEnd type="none" w="sm" len="sm"/>
          </a:ln>
        </p:spPr>
        <p:txBody>
          <a:bodyPr/>
          <a:lstStyle/>
          <a:p>
            <a:endParaRPr lang="en-US"/>
          </a:p>
        </p:txBody>
      </p:sp>
      <p:sp>
        <p:nvSpPr>
          <p:cNvPr id="14" name="AutoShape 14"/>
          <p:cNvSpPr/>
          <p:nvPr/>
        </p:nvSpPr>
        <p:spPr>
          <a:xfrm>
            <a:off x="942259" y="4630835"/>
            <a:ext cx="2532774" cy="0"/>
          </a:xfrm>
          <a:prstGeom prst="line">
            <a:avLst/>
          </a:prstGeom>
          <a:ln w="38100" cap="rnd">
            <a:solidFill>
              <a:srgbClr val="FFC259"/>
            </a:solidFill>
            <a:prstDash val="solid"/>
            <a:headEnd type="none" w="sm" len="sm"/>
            <a:tailEnd type="none" w="sm" len="sm"/>
          </a:ln>
        </p:spPr>
        <p:txBody>
          <a:bodyPr/>
          <a:lstStyle/>
          <a:p>
            <a:endParaRPr lang="en-US"/>
          </a:p>
        </p:txBody>
      </p:sp>
      <p:grpSp>
        <p:nvGrpSpPr>
          <p:cNvPr id="15" name="Group 15"/>
          <p:cNvGrpSpPr/>
          <p:nvPr/>
        </p:nvGrpSpPr>
        <p:grpSpPr>
          <a:xfrm>
            <a:off x="12169961" y="547810"/>
            <a:ext cx="556399" cy="132838"/>
            <a:chOff x="0" y="0"/>
            <a:chExt cx="741865" cy="177117"/>
          </a:xfrm>
        </p:grpSpPr>
        <p:grpSp>
          <p:nvGrpSpPr>
            <p:cNvPr id="16" name="Group 16"/>
            <p:cNvGrpSpPr/>
            <p:nvPr/>
          </p:nvGrpSpPr>
          <p:grpSpPr>
            <a:xfrm>
              <a:off x="0" y="0"/>
              <a:ext cx="174428" cy="177117"/>
              <a:chOff x="0" y="0"/>
              <a:chExt cx="535875" cy="544134"/>
            </a:xfrm>
          </p:grpSpPr>
          <p:sp>
            <p:nvSpPr>
              <p:cNvPr id="17" name="Freeform 17"/>
              <p:cNvSpPr/>
              <p:nvPr/>
            </p:nvSpPr>
            <p:spPr>
              <a:xfrm>
                <a:off x="0" y="0"/>
                <a:ext cx="535875" cy="544134"/>
              </a:xfrm>
              <a:custGeom>
                <a:avLst/>
                <a:gdLst/>
                <a:ahLst/>
                <a:cxnLst/>
                <a:rect l="l" t="t" r="r" b="b"/>
                <a:pathLst>
                  <a:path w="535875" h="544134">
                    <a:moveTo>
                      <a:pt x="267937" y="0"/>
                    </a:moveTo>
                    <a:cubicBezTo>
                      <a:pt x="119960" y="0"/>
                      <a:pt x="0" y="121809"/>
                      <a:pt x="0" y="272067"/>
                    </a:cubicBezTo>
                    <a:cubicBezTo>
                      <a:pt x="0" y="422325"/>
                      <a:pt x="119960" y="544134"/>
                      <a:pt x="267937" y="544134"/>
                    </a:cubicBezTo>
                    <a:cubicBezTo>
                      <a:pt x="415915" y="544134"/>
                      <a:pt x="535875" y="422325"/>
                      <a:pt x="535875" y="272067"/>
                    </a:cubicBezTo>
                    <a:cubicBezTo>
                      <a:pt x="535875" y="121809"/>
                      <a:pt x="415915" y="0"/>
                      <a:pt x="267937" y="0"/>
                    </a:cubicBezTo>
                    <a:close/>
                  </a:path>
                </a:pathLst>
              </a:custGeom>
              <a:solidFill>
                <a:srgbClr val="FFFFFF"/>
              </a:solidFill>
            </p:spPr>
            <p:txBody>
              <a:bodyPr/>
              <a:lstStyle/>
              <a:p>
                <a:endParaRPr lang="en-US"/>
              </a:p>
            </p:txBody>
          </p:sp>
          <p:sp>
            <p:nvSpPr>
              <p:cNvPr id="18" name="TextBox 18"/>
              <p:cNvSpPr txBox="1"/>
              <p:nvPr/>
            </p:nvSpPr>
            <p:spPr>
              <a:xfrm>
                <a:off x="50238" y="51013"/>
                <a:ext cx="435398" cy="442109"/>
              </a:xfrm>
              <a:prstGeom prst="rect">
                <a:avLst/>
              </a:prstGeom>
            </p:spPr>
            <p:txBody>
              <a:bodyPr lIns="18488" tIns="18488" rIns="18488" bIns="18488" rtlCol="0" anchor="ctr"/>
              <a:lstStyle/>
              <a:p>
                <a:pPr algn="ctr">
                  <a:lnSpc>
                    <a:spcPts val="1039"/>
                  </a:lnSpc>
                </a:pPr>
                <a:endParaRPr/>
              </a:p>
            </p:txBody>
          </p:sp>
        </p:grpSp>
        <p:grpSp>
          <p:nvGrpSpPr>
            <p:cNvPr id="19" name="Group 19"/>
            <p:cNvGrpSpPr/>
            <p:nvPr/>
          </p:nvGrpSpPr>
          <p:grpSpPr>
            <a:xfrm>
              <a:off x="283718" y="0"/>
              <a:ext cx="174428" cy="177117"/>
              <a:chOff x="0" y="0"/>
              <a:chExt cx="535875" cy="544134"/>
            </a:xfrm>
          </p:grpSpPr>
          <p:sp>
            <p:nvSpPr>
              <p:cNvPr id="20" name="Freeform 20"/>
              <p:cNvSpPr/>
              <p:nvPr/>
            </p:nvSpPr>
            <p:spPr>
              <a:xfrm>
                <a:off x="0" y="0"/>
                <a:ext cx="535875" cy="544134"/>
              </a:xfrm>
              <a:custGeom>
                <a:avLst/>
                <a:gdLst/>
                <a:ahLst/>
                <a:cxnLst/>
                <a:rect l="l" t="t" r="r" b="b"/>
                <a:pathLst>
                  <a:path w="535875" h="544134">
                    <a:moveTo>
                      <a:pt x="267937" y="0"/>
                    </a:moveTo>
                    <a:cubicBezTo>
                      <a:pt x="119960" y="0"/>
                      <a:pt x="0" y="121809"/>
                      <a:pt x="0" y="272067"/>
                    </a:cubicBezTo>
                    <a:cubicBezTo>
                      <a:pt x="0" y="422325"/>
                      <a:pt x="119960" y="544134"/>
                      <a:pt x="267937" y="544134"/>
                    </a:cubicBezTo>
                    <a:cubicBezTo>
                      <a:pt x="415915" y="544134"/>
                      <a:pt x="535875" y="422325"/>
                      <a:pt x="535875" y="272067"/>
                    </a:cubicBezTo>
                    <a:cubicBezTo>
                      <a:pt x="535875" y="121809"/>
                      <a:pt x="415915" y="0"/>
                      <a:pt x="267937" y="0"/>
                    </a:cubicBezTo>
                    <a:close/>
                  </a:path>
                </a:pathLst>
              </a:custGeom>
              <a:solidFill>
                <a:srgbClr val="FFFFFF"/>
              </a:solidFill>
            </p:spPr>
            <p:txBody>
              <a:bodyPr/>
              <a:lstStyle/>
              <a:p>
                <a:endParaRPr lang="en-US"/>
              </a:p>
            </p:txBody>
          </p:sp>
          <p:sp>
            <p:nvSpPr>
              <p:cNvPr id="21" name="TextBox 21"/>
              <p:cNvSpPr txBox="1"/>
              <p:nvPr/>
            </p:nvSpPr>
            <p:spPr>
              <a:xfrm>
                <a:off x="50238" y="51013"/>
                <a:ext cx="435398" cy="442109"/>
              </a:xfrm>
              <a:prstGeom prst="rect">
                <a:avLst/>
              </a:prstGeom>
            </p:spPr>
            <p:txBody>
              <a:bodyPr lIns="18488" tIns="18488" rIns="18488" bIns="18488" rtlCol="0" anchor="ctr"/>
              <a:lstStyle/>
              <a:p>
                <a:pPr algn="ctr">
                  <a:lnSpc>
                    <a:spcPts val="1039"/>
                  </a:lnSpc>
                </a:pPr>
                <a:endParaRPr/>
              </a:p>
            </p:txBody>
          </p:sp>
        </p:grpSp>
        <p:grpSp>
          <p:nvGrpSpPr>
            <p:cNvPr id="22" name="Group 22"/>
            <p:cNvGrpSpPr/>
            <p:nvPr/>
          </p:nvGrpSpPr>
          <p:grpSpPr>
            <a:xfrm>
              <a:off x="567436" y="0"/>
              <a:ext cx="174428" cy="177117"/>
              <a:chOff x="0" y="0"/>
              <a:chExt cx="535875" cy="544134"/>
            </a:xfrm>
          </p:grpSpPr>
          <p:sp>
            <p:nvSpPr>
              <p:cNvPr id="23" name="Freeform 23"/>
              <p:cNvSpPr/>
              <p:nvPr/>
            </p:nvSpPr>
            <p:spPr>
              <a:xfrm>
                <a:off x="0" y="0"/>
                <a:ext cx="535875" cy="544134"/>
              </a:xfrm>
              <a:custGeom>
                <a:avLst/>
                <a:gdLst/>
                <a:ahLst/>
                <a:cxnLst/>
                <a:rect l="l" t="t" r="r" b="b"/>
                <a:pathLst>
                  <a:path w="535875" h="544134">
                    <a:moveTo>
                      <a:pt x="267937" y="0"/>
                    </a:moveTo>
                    <a:cubicBezTo>
                      <a:pt x="119960" y="0"/>
                      <a:pt x="0" y="121809"/>
                      <a:pt x="0" y="272067"/>
                    </a:cubicBezTo>
                    <a:cubicBezTo>
                      <a:pt x="0" y="422325"/>
                      <a:pt x="119960" y="544134"/>
                      <a:pt x="267937" y="544134"/>
                    </a:cubicBezTo>
                    <a:cubicBezTo>
                      <a:pt x="415915" y="544134"/>
                      <a:pt x="535875" y="422325"/>
                      <a:pt x="535875" y="272067"/>
                    </a:cubicBezTo>
                    <a:cubicBezTo>
                      <a:pt x="535875" y="121809"/>
                      <a:pt x="415915" y="0"/>
                      <a:pt x="267937" y="0"/>
                    </a:cubicBezTo>
                    <a:close/>
                  </a:path>
                </a:pathLst>
              </a:custGeom>
              <a:solidFill>
                <a:srgbClr val="FFFFFF"/>
              </a:solidFill>
            </p:spPr>
            <p:txBody>
              <a:bodyPr/>
              <a:lstStyle/>
              <a:p>
                <a:endParaRPr lang="en-US"/>
              </a:p>
            </p:txBody>
          </p:sp>
          <p:sp>
            <p:nvSpPr>
              <p:cNvPr id="24" name="TextBox 24"/>
              <p:cNvSpPr txBox="1"/>
              <p:nvPr/>
            </p:nvSpPr>
            <p:spPr>
              <a:xfrm>
                <a:off x="50238" y="51013"/>
                <a:ext cx="435398" cy="442109"/>
              </a:xfrm>
              <a:prstGeom prst="rect">
                <a:avLst/>
              </a:prstGeom>
            </p:spPr>
            <p:txBody>
              <a:bodyPr lIns="18488" tIns="18488" rIns="18488" bIns="18488" rtlCol="0" anchor="ctr"/>
              <a:lstStyle/>
              <a:p>
                <a:pPr algn="ctr">
                  <a:lnSpc>
                    <a:spcPts val="1039"/>
                  </a:lnSpc>
                </a:pPr>
                <a:endParaRPr/>
              </a:p>
            </p:txBody>
          </p:sp>
        </p:grpSp>
      </p:grpSp>
      <p:sp>
        <p:nvSpPr>
          <p:cNvPr id="25" name="Freeform 25"/>
          <p:cNvSpPr/>
          <p:nvPr/>
        </p:nvSpPr>
        <p:spPr>
          <a:xfrm>
            <a:off x="8605303" y="7256616"/>
            <a:ext cx="934080" cy="902555"/>
          </a:xfrm>
          <a:custGeom>
            <a:avLst/>
            <a:gdLst/>
            <a:ahLst/>
            <a:cxnLst/>
            <a:rect l="l" t="t" r="r" b="b"/>
            <a:pathLst>
              <a:path w="934080" h="902555">
                <a:moveTo>
                  <a:pt x="0" y="0"/>
                </a:moveTo>
                <a:lnTo>
                  <a:pt x="934081" y="0"/>
                </a:lnTo>
                <a:lnTo>
                  <a:pt x="934081" y="902555"/>
                </a:lnTo>
                <a:lnTo>
                  <a:pt x="0" y="9025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6" name="TextBox 26"/>
          <p:cNvSpPr txBox="1"/>
          <p:nvPr/>
        </p:nvSpPr>
        <p:spPr>
          <a:xfrm>
            <a:off x="942259" y="1798836"/>
            <a:ext cx="5340217" cy="1006856"/>
          </a:xfrm>
          <a:prstGeom prst="rect">
            <a:avLst/>
          </a:prstGeom>
        </p:spPr>
        <p:txBody>
          <a:bodyPr lIns="0" tIns="0" rIns="0" bIns="0" rtlCol="0" anchor="t">
            <a:spAutoFit/>
          </a:bodyPr>
          <a:lstStyle/>
          <a:p>
            <a:pPr marL="0" lvl="0" indent="0">
              <a:lnSpc>
                <a:spcPts val="7551"/>
              </a:lnSpc>
            </a:pPr>
            <a:r>
              <a:rPr lang="en-US" sz="6399" spc="-319">
                <a:solidFill>
                  <a:srgbClr val="FFFFFF"/>
                </a:solidFill>
                <a:latin typeface="Lovelace Text Bold"/>
              </a:rPr>
              <a:t>History of </a:t>
            </a:r>
          </a:p>
        </p:txBody>
      </p:sp>
      <p:sp>
        <p:nvSpPr>
          <p:cNvPr id="27" name="TextBox 27"/>
          <p:cNvSpPr txBox="1"/>
          <p:nvPr/>
        </p:nvSpPr>
        <p:spPr>
          <a:xfrm>
            <a:off x="942259" y="2638141"/>
            <a:ext cx="5340217" cy="1987931"/>
          </a:xfrm>
          <a:prstGeom prst="rect">
            <a:avLst/>
          </a:prstGeom>
        </p:spPr>
        <p:txBody>
          <a:bodyPr lIns="0" tIns="0" rIns="0" bIns="0" rtlCol="0" anchor="t">
            <a:spAutoFit/>
          </a:bodyPr>
          <a:lstStyle/>
          <a:p>
            <a:pPr marL="0" lvl="0" indent="0">
              <a:lnSpc>
                <a:spcPts val="7551"/>
              </a:lnSpc>
            </a:pPr>
            <a:r>
              <a:rPr lang="en-US" sz="6399" spc="-319">
                <a:solidFill>
                  <a:srgbClr val="FFFFFF"/>
                </a:solidFill>
                <a:latin typeface="Lovelace Text Bold Italics"/>
              </a:rPr>
              <a:t>Magnifique Lux Wines</a:t>
            </a:r>
          </a:p>
        </p:txBody>
      </p:sp>
      <p:sp>
        <p:nvSpPr>
          <p:cNvPr id="28" name="TextBox 28"/>
          <p:cNvSpPr txBox="1"/>
          <p:nvPr/>
        </p:nvSpPr>
        <p:spPr>
          <a:xfrm>
            <a:off x="797717" y="5768504"/>
            <a:ext cx="5973966" cy="4426643"/>
          </a:xfrm>
          <a:prstGeom prst="rect">
            <a:avLst/>
          </a:prstGeom>
        </p:spPr>
        <p:txBody>
          <a:bodyPr lIns="0" tIns="0" rIns="0" bIns="0" rtlCol="0" anchor="t">
            <a:spAutoFit/>
          </a:bodyPr>
          <a:lstStyle/>
          <a:p>
            <a:pPr>
              <a:lnSpc>
                <a:spcPts val="2371"/>
              </a:lnSpc>
            </a:pPr>
            <a:r>
              <a:rPr lang="en-US" sz="1693">
                <a:solidFill>
                  <a:srgbClr val="FFFFFF"/>
                </a:solidFill>
                <a:latin typeface="TT Chocolates"/>
              </a:rPr>
              <a:t>Our story began in the spring of March 2005 when Magnifique Lux Wines opened its doors to all who wish to be swept away by the flavors of the valley trees, the musk of grapes, and the sweetness of nectar. Despite the competitive market, we found a new home in the Republic of Georgia. This country has always been proud of its white and dark grape wines, including Saperavi red wine, Rkatseteli white wine, and Kindzmarauli semi-sweet red. Our wines are made with a balance of acidity, deep-rich color, floral aroma, and juicy grapes, taking inspiration from the multi-cultural traditions of Qvevri wine fermentation in the Georgian mountains (Levine, 2023, paras. 4-5)  Our labels are in English, Georgian, Azeri, and Russian languages, featuring the purple grape, and we hope to grace the shelves of many homes, offices, and buildings for years to come.</a:t>
            </a:r>
          </a:p>
          <a:p>
            <a:pPr marL="0" lvl="0" indent="0" algn="l">
              <a:lnSpc>
                <a:spcPts val="2371"/>
              </a:lnSpc>
              <a:spcBef>
                <a:spcPct val="0"/>
              </a:spcBef>
            </a:pPr>
            <a:endParaRPr lang="en-US" sz="1693">
              <a:solidFill>
                <a:srgbClr val="FFFFFF"/>
              </a:solidFill>
              <a:latin typeface="TT Chocolates"/>
            </a:endParaRPr>
          </a:p>
        </p:txBody>
      </p:sp>
      <p:sp>
        <p:nvSpPr>
          <p:cNvPr id="29" name="TextBox 29"/>
          <p:cNvSpPr txBox="1"/>
          <p:nvPr/>
        </p:nvSpPr>
        <p:spPr>
          <a:xfrm rot="-5400000">
            <a:off x="13829053" y="4448568"/>
            <a:ext cx="3924691" cy="364998"/>
          </a:xfrm>
          <a:prstGeom prst="rect">
            <a:avLst/>
          </a:prstGeom>
        </p:spPr>
        <p:txBody>
          <a:bodyPr lIns="0" tIns="0" rIns="0" bIns="0" rtlCol="0" anchor="t">
            <a:spAutoFit/>
          </a:bodyPr>
          <a:lstStyle/>
          <a:p>
            <a:pPr marL="0" lvl="0" indent="0" algn="ctr">
              <a:lnSpc>
                <a:spcPts val="2856"/>
              </a:lnSpc>
              <a:spcBef>
                <a:spcPct val="0"/>
              </a:spcBef>
            </a:pPr>
            <a:r>
              <a:rPr lang="en-US" sz="2400">
                <a:solidFill>
                  <a:srgbClr val="202020"/>
                </a:solidFill>
                <a:latin typeface="DM Sans"/>
              </a:rPr>
              <a:t>Established 2005</a:t>
            </a:r>
          </a:p>
        </p:txBody>
      </p:sp>
      <p:sp>
        <p:nvSpPr>
          <p:cNvPr id="30" name="TextBox 30"/>
          <p:cNvSpPr txBox="1"/>
          <p:nvPr/>
        </p:nvSpPr>
        <p:spPr>
          <a:xfrm>
            <a:off x="942259" y="1272012"/>
            <a:ext cx="3924691" cy="364998"/>
          </a:xfrm>
          <a:prstGeom prst="rect">
            <a:avLst/>
          </a:prstGeom>
        </p:spPr>
        <p:txBody>
          <a:bodyPr lIns="0" tIns="0" rIns="0" bIns="0" rtlCol="0" anchor="t">
            <a:spAutoFit/>
          </a:bodyPr>
          <a:lstStyle/>
          <a:p>
            <a:pPr marL="0" lvl="0" indent="0" algn="l">
              <a:lnSpc>
                <a:spcPts val="2856"/>
              </a:lnSpc>
              <a:spcBef>
                <a:spcPct val="0"/>
              </a:spcBef>
            </a:pPr>
            <a:r>
              <a:rPr lang="en-US" sz="2400">
                <a:solidFill>
                  <a:srgbClr val="FFFFFF"/>
                </a:solidFill>
                <a:latin typeface="DM Sans"/>
              </a:rPr>
              <a:t>About Our Company</a:t>
            </a:r>
          </a:p>
        </p:txBody>
      </p:sp>
      <p:sp>
        <p:nvSpPr>
          <p:cNvPr id="31" name="TextBox 31"/>
          <p:cNvSpPr txBox="1"/>
          <p:nvPr/>
        </p:nvSpPr>
        <p:spPr>
          <a:xfrm>
            <a:off x="10485814" y="9374192"/>
            <a:ext cx="3924691" cy="364998"/>
          </a:xfrm>
          <a:prstGeom prst="rect">
            <a:avLst/>
          </a:prstGeom>
        </p:spPr>
        <p:txBody>
          <a:bodyPr lIns="0" tIns="0" rIns="0" bIns="0" rtlCol="0" anchor="t">
            <a:spAutoFit/>
          </a:bodyPr>
          <a:lstStyle/>
          <a:p>
            <a:pPr marL="0" lvl="0" indent="0" algn="ctr">
              <a:lnSpc>
                <a:spcPts val="2856"/>
              </a:lnSpc>
              <a:spcBef>
                <a:spcPct val="0"/>
              </a:spcBef>
            </a:pPr>
            <a:r>
              <a:rPr lang="en-US" sz="2400">
                <a:solidFill>
                  <a:srgbClr val="FFFFFF"/>
                </a:solidFill>
                <a:latin typeface="DM Sans"/>
              </a:rPr>
              <a:t>Magnifique Lux Wines</a:t>
            </a:r>
          </a:p>
        </p:txBody>
      </p:sp>
      <p:sp>
        <p:nvSpPr>
          <p:cNvPr id="32" name="TextBox 32"/>
          <p:cNvSpPr txBox="1"/>
          <p:nvPr/>
        </p:nvSpPr>
        <p:spPr>
          <a:xfrm>
            <a:off x="927843" y="5160497"/>
            <a:ext cx="5354632" cy="364998"/>
          </a:xfrm>
          <a:prstGeom prst="rect">
            <a:avLst/>
          </a:prstGeom>
        </p:spPr>
        <p:txBody>
          <a:bodyPr lIns="0" tIns="0" rIns="0" bIns="0" rtlCol="0" anchor="t">
            <a:spAutoFit/>
          </a:bodyPr>
          <a:lstStyle/>
          <a:p>
            <a:pPr marL="0" lvl="0" indent="0" algn="l">
              <a:lnSpc>
                <a:spcPts val="2856"/>
              </a:lnSpc>
              <a:spcBef>
                <a:spcPct val="0"/>
              </a:spcBef>
            </a:pPr>
            <a:r>
              <a:rPr lang="en-US" sz="2400">
                <a:solidFill>
                  <a:srgbClr val="FFC259"/>
                </a:solidFill>
                <a:latin typeface="DM Sans Bold"/>
              </a:rPr>
              <a:t>The Story About Our Journey</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BDAA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4356716"/>
            <a:chOff x="0" y="0"/>
            <a:chExt cx="24384000" cy="5808955"/>
          </a:xfrm>
        </p:grpSpPr>
        <p:pic>
          <p:nvPicPr>
            <p:cNvPr id="3" name="Picture 3"/>
            <p:cNvPicPr>
              <a:picLocks noChangeAspect="1"/>
            </p:cNvPicPr>
            <p:nvPr/>
          </p:nvPicPr>
          <p:blipFill>
            <a:blip r:embed="rId3"/>
            <a:srcRect t="22131" b="42045"/>
            <a:stretch>
              <a:fillRect/>
            </a:stretch>
          </p:blipFill>
          <p:spPr>
            <a:xfrm>
              <a:off x="0" y="0"/>
              <a:ext cx="24384000" cy="5808955"/>
            </a:xfrm>
            <a:prstGeom prst="rect">
              <a:avLst/>
            </a:prstGeom>
          </p:spPr>
        </p:pic>
      </p:grpSp>
      <p:sp>
        <p:nvSpPr>
          <p:cNvPr id="4" name="Freeform 4"/>
          <p:cNvSpPr/>
          <p:nvPr/>
        </p:nvSpPr>
        <p:spPr>
          <a:xfrm>
            <a:off x="2541150" y="4858037"/>
            <a:ext cx="1645996" cy="1590443"/>
          </a:xfrm>
          <a:custGeom>
            <a:avLst/>
            <a:gdLst/>
            <a:ahLst/>
            <a:cxnLst/>
            <a:rect l="l" t="t" r="r" b="b"/>
            <a:pathLst>
              <a:path w="1645996" h="1590443">
                <a:moveTo>
                  <a:pt x="0" y="0"/>
                </a:moveTo>
                <a:lnTo>
                  <a:pt x="1645996" y="0"/>
                </a:lnTo>
                <a:lnTo>
                  <a:pt x="1645996" y="1590443"/>
                </a:lnTo>
                <a:lnTo>
                  <a:pt x="0" y="159044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8218606" y="4780499"/>
            <a:ext cx="1645996" cy="1590443"/>
          </a:xfrm>
          <a:custGeom>
            <a:avLst/>
            <a:gdLst/>
            <a:ahLst/>
            <a:cxnLst/>
            <a:rect l="l" t="t" r="r" b="b"/>
            <a:pathLst>
              <a:path w="1645996" h="1590443">
                <a:moveTo>
                  <a:pt x="0" y="0"/>
                </a:moveTo>
                <a:lnTo>
                  <a:pt x="1645996" y="0"/>
                </a:lnTo>
                <a:lnTo>
                  <a:pt x="1645996" y="1590443"/>
                </a:lnTo>
                <a:lnTo>
                  <a:pt x="0" y="159044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3893677" y="4819268"/>
            <a:ext cx="1565750" cy="1512906"/>
          </a:xfrm>
          <a:custGeom>
            <a:avLst/>
            <a:gdLst/>
            <a:ahLst/>
            <a:cxnLst/>
            <a:rect l="l" t="t" r="r" b="b"/>
            <a:pathLst>
              <a:path w="1565750" h="1512906">
                <a:moveTo>
                  <a:pt x="0" y="0"/>
                </a:moveTo>
                <a:lnTo>
                  <a:pt x="1565750" y="0"/>
                </a:lnTo>
                <a:lnTo>
                  <a:pt x="1565750" y="1512906"/>
                </a:lnTo>
                <a:lnTo>
                  <a:pt x="0" y="15129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7" name="Group 7"/>
          <p:cNvGrpSpPr/>
          <p:nvPr/>
        </p:nvGrpSpPr>
        <p:grpSpPr>
          <a:xfrm>
            <a:off x="1243450" y="6689972"/>
            <a:ext cx="4241397" cy="2790578"/>
            <a:chOff x="0" y="0"/>
            <a:chExt cx="5655195" cy="3720771"/>
          </a:xfrm>
        </p:grpSpPr>
        <p:sp>
          <p:nvSpPr>
            <p:cNvPr id="8" name="TextBox 8"/>
            <p:cNvSpPr txBox="1"/>
            <p:nvPr/>
          </p:nvSpPr>
          <p:spPr>
            <a:xfrm>
              <a:off x="0" y="-38100"/>
              <a:ext cx="5655195" cy="740834"/>
            </a:xfrm>
            <a:prstGeom prst="rect">
              <a:avLst/>
            </a:prstGeom>
          </p:spPr>
          <p:txBody>
            <a:bodyPr lIns="0" tIns="0" rIns="0" bIns="0" rtlCol="0" anchor="t">
              <a:spAutoFit/>
            </a:bodyPr>
            <a:lstStyle/>
            <a:p>
              <a:pPr marL="0" lvl="0" indent="0" algn="ctr">
                <a:lnSpc>
                  <a:spcPts val="4549"/>
                </a:lnSpc>
                <a:spcBef>
                  <a:spcPct val="0"/>
                </a:spcBef>
              </a:pPr>
              <a:r>
                <a:rPr lang="en-US" sz="3499">
                  <a:solidFill>
                    <a:srgbClr val="000000"/>
                  </a:solidFill>
                  <a:latin typeface="Clear Sans Medium"/>
                </a:rPr>
                <a:t>Vision</a:t>
              </a:r>
            </a:p>
          </p:txBody>
        </p:sp>
        <p:sp>
          <p:nvSpPr>
            <p:cNvPr id="9" name="TextBox 9"/>
            <p:cNvSpPr txBox="1"/>
            <p:nvPr/>
          </p:nvSpPr>
          <p:spPr>
            <a:xfrm>
              <a:off x="0" y="911955"/>
              <a:ext cx="5655195" cy="2808816"/>
            </a:xfrm>
            <a:prstGeom prst="rect">
              <a:avLst/>
            </a:prstGeom>
          </p:spPr>
          <p:txBody>
            <a:bodyPr lIns="0" tIns="0" rIns="0" bIns="0" rtlCol="0" anchor="t">
              <a:spAutoFit/>
            </a:bodyPr>
            <a:lstStyle/>
            <a:p>
              <a:pPr algn="ctr">
                <a:lnSpc>
                  <a:spcPts val="2800"/>
                </a:lnSpc>
              </a:pPr>
              <a:r>
                <a:rPr lang="en-US" sz="2000">
                  <a:solidFill>
                    <a:srgbClr val="000000"/>
                  </a:solidFill>
                  <a:latin typeface="TT Chocolates Bold"/>
                </a:rPr>
                <a:t>Imagine Magnifique Lux Wines when you grab wine off the shelf. We value patience in producing high-quality, luxurious wine, striving to spread love, smiles, and happiness in every sip.</a:t>
              </a:r>
            </a:p>
            <a:p>
              <a:pPr algn="ctr">
                <a:lnSpc>
                  <a:spcPts val="2800"/>
                </a:lnSpc>
              </a:pPr>
              <a:endParaRPr lang="en-US" sz="2000">
                <a:solidFill>
                  <a:srgbClr val="000000"/>
                </a:solidFill>
                <a:latin typeface="TT Chocolates Bold"/>
              </a:endParaRPr>
            </a:p>
          </p:txBody>
        </p:sp>
      </p:grpSp>
      <p:grpSp>
        <p:nvGrpSpPr>
          <p:cNvPr id="10" name="Group 10"/>
          <p:cNvGrpSpPr/>
          <p:nvPr/>
        </p:nvGrpSpPr>
        <p:grpSpPr>
          <a:xfrm>
            <a:off x="7023302" y="6689972"/>
            <a:ext cx="4241397" cy="2438153"/>
            <a:chOff x="0" y="0"/>
            <a:chExt cx="5655195" cy="3250871"/>
          </a:xfrm>
        </p:grpSpPr>
        <p:sp>
          <p:nvSpPr>
            <p:cNvPr id="11" name="TextBox 11"/>
            <p:cNvSpPr txBox="1"/>
            <p:nvPr/>
          </p:nvSpPr>
          <p:spPr>
            <a:xfrm>
              <a:off x="0" y="-38100"/>
              <a:ext cx="5655195" cy="740834"/>
            </a:xfrm>
            <a:prstGeom prst="rect">
              <a:avLst/>
            </a:prstGeom>
          </p:spPr>
          <p:txBody>
            <a:bodyPr lIns="0" tIns="0" rIns="0" bIns="0" rtlCol="0" anchor="t">
              <a:spAutoFit/>
            </a:bodyPr>
            <a:lstStyle/>
            <a:p>
              <a:pPr marL="0" lvl="0" indent="0" algn="ctr">
                <a:lnSpc>
                  <a:spcPts val="4549"/>
                </a:lnSpc>
                <a:spcBef>
                  <a:spcPct val="0"/>
                </a:spcBef>
              </a:pPr>
              <a:r>
                <a:rPr lang="en-US" sz="3499">
                  <a:solidFill>
                    <a:srgbClr val="000000"/>
                  </a:solidFill>
                  <a:latin typeface="Clear Sans Medium"/>
                </a:rPr>
                <a:t>Mission</a:t>
              </a:r>
            </a:p>
          </p:txBody>
        </p:sp>
        <p:sp>
          <p:nvSpPr>
            <p:cNvPr id="12" name="TextBox 12"/>
            <p:cNvSpPr txBox="1"/>
            <p:nvPr/>
          </p:nvSpPr>
          <p:spPr>
            <a:xfrm>
              <a:off x="0" y="911955"/>
              <a:ext cx="5655195" cy="2338916"/>
            </a:xfrm>
            <a:prstGeom prst="rect">
              <a:avLst/>
            </a:prstGeom>
          </p:spPr>
          <p:txBody>
            <a:bodyPr lIns="0" tIns="0" rIns="0" bIns="0" rtlCol="0" anchor="t">
              <a:spAutoFit/>
            </a:bodyPr>
            <a:lstStyle/>
            <a:p>
              <a:pPr algn="ctr">
                <a:lnSpc>
                  <a:spcPts val="2800"/>
                </a:lnSpc>
              </a:pPr>
              <a:r>
                <a:rPr lang="en-US" sz="2000">
                  <a:solidFill>
                    <a:srgbClr val="000000"/>
                  </a:solidFill>
                  <a:latin typeface="TT Chocolates Bold"/>
                </a:rPr>
                <a:t>Across the seas and through the mountains, Magnifique Lux Wines forms an everlasting bond with its consumers, who come from all walks of life. </a:t>
              </a:r>
            </a:p>
          </p:txBody>
        </p:sp>
      </p:grpSp>
      <p:grpSp>
        <p:nvGrpSpPr>
          <p:cNvPr id="13" name="Group 13"/>
          <p:cNvGrpSpPr/>
          <p:nvPr/>
        </p:nvGrpSpPr>
        <p:grpSpPr>
          <a:xfrm>
            <a:off x="12328407" y="6577957"/>
            <a:ext cx="4701061" cy="3315411"/>
            <a:chOff x="0" y="0"/>
            <a:chExt cx="6268081" cy="4420549"/>
          </a:xfrm>
        </p:grpSpPr>
        <p:sp>
          <p:nvSpPr>
            <p:cNvPr id="14" name="TextBox 14"/>
            <p:cNvSpPr txBox="1"/>
            <p:nvPr/>
          </p:nvSpPr>
          <p:spPr>
            <a:xfrm>
              <a:off x="0" y="-28575"/>
              <a:ext cx="6268081" cy="702601"/>
            </a:xfrm>
            <a:prstGeom prst="rect">
              <a:avLst/>
            </a:prstGeom>
          </p:spPr>
          <p:txBody>
            <a:bodyPr lIns="0" tIns="0" rIns="0" bIns="0" rtlCol="0" anchor="t">
              <a:spAutoFit/>
            </a:bodyPr>
            <a:lstStyle/>
            <a:p>
              <a:pPr marL="0" lvl="0" indent="0" algn="ctr">
                <a:lnSpc>
                  <a:spcPts val="4364"/>
                </a:lnSpc>
                <a:spcBef>
                  <a:spcPct val="0"/>
                </a:spcBef>
              </a:pPr>
              <a:r>
                <a:rPr lang="en-US" sz="3357">
                  <a:solidFill>
                    <a:srgbClr val="000000"/>
                  </a:solidFill>
                  <a:latin typeface="Clear Sans Medium"/>
                </a:rPr>
                <a:t>Goals</a:t>
              </a:r>
            </a:p>
          </p:txBody>
        </p:sp>
        <p:sp>
          <p:nvSpPr>
            <p:cNvPr id="15" name="TextBox 15"/>
            <p:cNvSpPr txBox="1"/>
            <p:nvPr/>
          </p:nvSpPr>
          <p:spPr>
            <a:xfrm>
              <a:off x="0" y="891416"/>
              <a:ext cx="6268081" cy="3529133"/>
            </a:xfrm>
            <a:prstGeom prst="rect">
              <a:avLst/>
            </a:prstGeom>
          </p:spPr>
          <p:txBody>
            <a:bodyPr lIns="0" tIns="0" rIns="0" bIns="0" rtlCol="0" anchor="t">
              <a:spAutoFit/>
            </a:bodyPr>
            <a:lstStyle/>
            <a:p>
              <a:pPr algn="ctr">
                <a:lnSpc>
                  <a:spcPts val="2685"/>
                </a:lnSpc>
              </a:pPr>
              <a:r>
                <a:rPr lang="en-US" sz="1918">
                  <a:solidFill>
                    <a:srgbClr val="000000"/>
                  </a:solidFill>
                  <a:latin typeface="TT Chocolates Bold"/>
                </a:rPr>
                <a:t>Our wine isn't just in a bottle. It's consumed by our women and men through online purchasing, events, and celebrations, the active promotion of wine education across social media platforms, and successful collaborations with American and Georgian-based wine influencers, educators, and specialists. </a:t>
              </a: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C259"/>
        </a:solidFill>
        <a:effectLst/>
      </p:bgPr>
    </p:bg>
    <p:spTree>
      <p:nvGrpSpPr>
        <p:cNvPr id="1" name=""/>
        <p:cNvGrpSpPr/>
        <p:nvPr/>
      </p:nvGrpSpPr>
      <p:grpSpPr>
        <a:xfrm>
          <a:off x="0" y="0"/>
          <a:ext cx="0" cy="0"/>
          <a:chOff x="0" y="0"/>
          <a:chExt cx="0" cy="0"/>
        </a:xfrm>
      </p:grpSpPr>
      <p:sp>
        <p:nvSpPr>
          <p:cNvPr id="2" name="AutoShape 2"/>
          <p:cNvSpPr/>
          <p:nvPr/>
        </p:nvSpPr>
        <p:spPr>
          <a:xfrm>
            <a:off x="1028700" y="4637326"/>
            <a:ext cx="7256748" cy="204910"/>
          </a:xfrm>
          <a:prstGeom prst="rect">
            <a:avLst/>
          </a:prstGeom>
          <a:solidFill>
            <a:srgbClr val="613B70"/>
          </a:solidFill>
        </p:spPr>
        <p:txBody>
          <a:bodyPr/>
          <a:lstStyle/>
          <a:p>
            <a:endParaRPr lang="en-US"/>
          </a:p>
        </p:txBody>
      </p:sp>
      <p:sp>
        <p:nvSpPr>
          <p:cNvPr id="3" name="AutoShape 3"/>
          <p:cNvSpPr/>
          <p:nvPr/>
        </p:nvSpPr>
        <p:spPr>
          <a:xfrm>
            <a:off x="962025" y="5435012"/>
            <a:ext cx="3851338" cy="3823288"/>
          </a:xfrm>
          <a:prstGeom prst="rect">
            <a:avLst/>
          </a:prstGeom>
          <a:solidFill>
            <a:srgbClr val="F8862C"/>
          </a:solidFill>
        </p:spPr>
        <p:txBody>
          <a:bodyPr/>
          <a:lstStyle/>
          <a:p>
            <a:endParaRPr lang="en-US"/>
          </a:p>
        </p:txBody>
      </p:sp>
      <p:sp>
        <p:nvSpPr>
          <p:cNvPr id="4" name="AutoShape 4"/>
          <p:cNvSpPr/>
          <p:nvPr/>
        </p:nvSpPr>
        <p:spPr>
          <a:xfrm>
            <a:off x="9281377" y="5435012"/>
            <a:ext cx="3851338" cy="3823288"/>
          </a:xfrm>
          <a:prstGeom prst="rect">
            <a:avLst/>
          </a:prstGeom>
          <a:solidFill>
            <a:srgbClr val="F8862C"/>
          </a:solidFill>
        </p:spPr>
        <p:txBody>
          <a:bodyPr/>
          <a:lstStyle/>
          <a:p>
            <a:endParaRPr lang="en-US"/>
          </a:p>
        </p:txBody>
      </p:sp>
      <p:sp>
        <p:nvSpPr>
          <p:cNvPr id="5" name="AutoShape 5"/>
          <p:cNvSpPr/>
          <p:nvPr/>
        </p:nvSpPr>
        <p:spPr>
          <a:xfrm>
            <a:off x="5126710" y="5435012"/>
            <a:ext cx="3851338" cy="3823288"/>
          </a:xfrm>
          <a:prstGeom prst="rect">
            <a:avLst/>
          </a:prstGeom>
          <a:solidFill>
            <a:srgbClr val="CB754B"/>
          </a:solidFill>
        </p:spPr>
        <p:txBody>
          <a:bodyPr/>
          <a:lstStyle/>
          <a:p>
            <a:endParaRPr lang="en-US"/>
          </a:p>
        </p:txBody>
      </p:sp>
      <p:sp>
        <p:nvSpPr>
          <p:cNvPr id="6" name="AutoShape 6"/>
          <p:cNvSpPr/>
          <p:nvPr/>
        </p:nvSpPr>
        <p:spPr>
          <a:xfrm>
            <a:off x="13541312" y="5435012"/>
            <a:ext cx="3851338" cy="3823288"/>
          </a:xfrm>
          <a:prstGeom prst="rect">
            <a:avLst/>
          </a:prstGeom>
          <a:solidFill>
            <a:srgbClr val="CB754B"/>
          </a:solidFill>
        </p:spPr>
        <p:txBody>
          <a:bodyPr/>
          <a:lstStyle/>
          <a:p>
            <a:endParaRPr lang="en-US"/>
          </a:p>
        </p:txBody>
      </p:sp>
      <p:sp>
        <p:nvSpPr>
          <p:cNvPr id="7" name="Freeform 7"/>
          <p:cNvSpPr/>
          <p:nvPr/>
        </p:nvSpPr>
        <p:spPr>
          <a:xfrm>
            <a:off x="9336560" y="1064455"/>
            <a:ext cx="4204752" cy="3789533"/>
          </a:xfrm>
          <a:custGeom>
            <a:avLst/>
            <a:gdLst/>
            <a:ahLst/>
            <a:cxnLst/>
            <a:rect l="l" t="t" r="r" b="b"/>
            <a:pathLst>
              <a:path w="4204752" h="3789533">
                <a:moveTo>
                  <a:pt x="0" y="0"/>
                </a:moveTo>
                <a:lnTo>
                  <a:pt x="4204752" y="0"/>
                </a:lnTo>
                <a:lnTo>
                  <a:pt x="4204752" y="3789532"/>
                </a:lnTo>
                <a:lnTo>
                  <a:pt x="0" y="3789532"/>
                </a:lnTo>
                <a:lnTo>
                  <a:pt x="0" y="0"/>
                </a:lnTo>
                <a:close/>
              </a:path>
            </a:pathLst>
          </a:custGeom>
          <a:blipFill>
            <a:blip r:embed="rId3"/>
            <a:stretch>
              <a:fillRect/>
            </a:stretch>
          </a:blipFill>
        </p:spPr>
        <p:txBody>
          <a:bodyPr/>
          <a:lstStyle/>
          <a:p>
            <a:endParaRPr lang="en-US"/>
          </a:p>
        </p:txBody>
      </p:sp>
      <p:sp>
        <p:nvSpPr>
          <p:cNvPr id="8" name="Freeform 8"/>
          <p:cNvSpPr/>
          <p:nvPr/>
        </p:nvSpPr>
        <p:spPr>
          <a:xfrm>
            <a:off x="-271858" y="349078"/>
            <a:ext cx="6454588" cy="4114800"/>
          </a:xfrm>
          <a:custGeom>
            <a:avLst/>
            <a:gdLst/>
            <a:ahLst/>
            <a:cxnLst/>
            <a:rect l="l" t="t" r="r" b="b"/>
            <a:pathLst>
              <a:path w="6454588" h="4114800">
                <a:moveTo>
                  <a:pt x="0" y="0"/>
                </a:moveTo>
                <a:lnTo>
                  <a:pt x="6454588" y="0"/>
                </a:lnTo>
                <a:lnTo>
                  <a:pt x="645458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TextBox 9"/>
          <p:cNvSpPr txBox="1"/>
          <p:nvPr/>
        </p:nvSpPr>
        <p:spPr>
          <a:xfrm>
            <a:off x="11566782" y="569155"/>
            <a:ext cx="6454588" cy="487313"/>
          </a:xfrm>
          <a:prstGeom prst="rect">
            <a:avLst/>
          </a:prstGeom>
        </p:spPr>
        <p:txBody>
          <a:bodyPr wrap="square" lIns="0" tIns="0" rIns="0" bIns="0" rtlCol="0" anchor="t">
            <a:spAutoFit/>
          </a:bodyPr>
          <a:lstStyle/>
          <a:p>
            <a:pPr algn="r">
              <a:lnSpc>
                <a:spcPts val="3819"/>
              </a:lnSpc>
            </a:pPr>
            <a:r>
              <a:rPr lang="en-US" sz="3182" dirty="0">
                <a:solidFill>
                  <a:srgbClr val="FFFFFF"/>
                </a:solidFill>
                <a:latin typeface="Roboto Bold Italics"/>
              </a:rPr>
              <a:t>www.magnifiqueluxwines.com</a:t>
            </a:r>
          </a:p>
        </p:txBody>
      </p:sp>
      <p:sp>
        <p:nvSpPr>
          <p:cNvPr id="10" name="TextBox 10"/>
          <p:cNvSpPr txBox="1"/>
          <p:nvPr/>
        </p:nvSpPr>
        <p:spPr>
          <a:xfrm>
            <a:off x="1028700" y="1590426"/>
            <a:ext cx="9404013" cy="2809025"/>
          </a:xfrm>
          <a:prstGeom prst="rect">
            <a:avLst/>
          </a:prstGeom>
        </p:spPr>
        <p:txBody>
          <a:bodyPr lIns="0" tIns="0" rIns="0" bIns="0" rtlCol="0" anchor="t">
            <a:spAutoFit/>
          </a:bodyPr>
          <a:lstStyle/>
          <a:p>
            <a:pPr>
              <a:lnSpc>
                <a:spcPts val="10500"/>
              </a:lnSpc>
            </a:pPr>
            <a:r>
              <a:rPr lang="en-US" sz="11932" spc="-238">
                <a:solidFill>
                  <a:srgbClr val="FFFFFF"/>
                </a:solidFill>
                <a:latin typeface="Lovelace Text Italics"/>
              </a:rPr>
              <a:t>Target Customers</a:t>
            </a:r>
          </a:p>
        </p:txBody>
      </p:sp>
      <p:sp>
        <p:nvSpPr>
          <p:cNvPr id="11" name="TextBox 11"/>
          <p:cNvSpPr txBox="1"/>
          <p:nvPr/>
        </p:nvSpPr>
        <p:spPr>
          <a:xfrm>
            <a:off x="1028700" y="5630777"/>
            <a:ext cx="3727293" cy="1115907"/>
          </a:xfrm>
          <a:prstGeom prst="rect">
            <a:avLst/>
          </a:prstGeom>
        </p:spPr>
        <p:txBody>
          <a:bodyPr lIns="0" tIns="0" rIns="0" bIns="0" rtlCol="0" anchor="t">
            <a:spAutoFit/>
          </a:bodyPr>
          <a:lstStyle/>
          <a:p>
            <a:pPr algn="ctr">
              <a:lnSpc>
                <a:spcPts val="4161"/>
              </a:lnSpc>
            </a:pPr>
            <a:r>
              <a:rPr lang="en-US" sz="4729" spc="-94" dirty="0">
                <a:solidFill>
                  <a:srgbClr val="FFFFFF"/>
                </a:solidFill>
                <a:latin typeface="Roboto Bold"/>
              </a:rPr>
              <a:t>New Wine Enthusiasts</a:t>
            </a:r>
          </a:p>
        </p:txBody>
      </p:sp>
      <p:sp>
        <p:nvSpPr>
          <p:cNvPr id="12" name="TextBox 12"/>
          <p:cNvSpPr txBox="1"/>
          <p:nvPr/>
        </p:nvSpPr>
        <p:spPr>
          <a:xfrm>
            <a:off x="5333365" y="5672204"/>
            <a:ext cx="3423251" cy="1023528"/>
          </a:xfrm>
          <a:prstGeom prst="rect">
            <a:avLst/>
          </a:prstGeom>
        </p:spPr>
        <p:txBody>
          <a:bodyPr lIns="0" tIns="0" rIns="0" bIns="0" rtlCol="0" anchor="t">
            <a:spAutoFit/>
          </a:bodyPr>
          <a:lstStyle/>
          <a:p>
            <a:pPr algn="ctr">
              <a:lnSpc>
                <a:spcPts val="3822"/>
              </a:lnSpc>
            </a:pPr>
            <a:r>
              <a:rPr lang="en-US" sz="4343" spc="-86">
                <a:solidFill>
                  <a:srgbClr val="FFFFFF"/>
                </a:solidFill>
                <a:latin typeface="Roboto Bold"/>
              </a:rPr>
              <a:t>Brides and Grooms</a:t>
            </a:r>
          </a:p>
        </p:txBody>
      </p:sp>
      <p:sp>
        <p:nvSpPr>
          <p:cNvPr id="13" name="TextBox 13"/>
          <p:cNvSpPr txBox="1"/>
          <p:nvPr/>
        </p:nvSpPr>
        <p:spPr>
          <a:xfrm>
            <a:off x="5277684" y="6813797"/>
            <a:ext cx="3549391" cy="2290549"/>
          </a:xfrm>
          <a:prstGeom prst="rect">
            <a:avLst/>
          </a:prstGeom>
        </p:spPr>
        <p:txBody>
          <a:bodyPr lIns="0" tIns="0" rIns="0" bIns="0" rtlCol="0" anchor="t">
            <a:spAutoFit/>
          </a:bodyPr>
          <a:lstStyle/>
          <a:p>
            <a:pPr algn="ctr">
              <a:lnSpc>
                <a:spcPts val="1849"/>
              </a:lnSpc>
            </a:pPr>
            <a:r>
              <a:rPr lang="en-US" sz="1320">
                <a:solidFill>
                  <a:srgbClr val="FFFFFF"/>
                </a:solidFill>
                <a:latin typeface="TT Chocolates Bold"/>
              </a:rPr>
              <a:t>Celebrate the love-filled union of you and your partner with a glass of shiny red or white Magnifique Lux Wines. To all the lovely couples out there, we want to celebrate your everlasting love with a taste-filled blessing. Are you interested in having our exclusive wedding package delivered just in time for your wedding day, bachelorette, or bachelor party? Don't hesitate to contact our 24/7 customer service for further details.</a:t>
            </a:r>
          </a:p>
        </p:txBody>
      </p:sp>
      <p:sp>
        <p:nvSpPr>
          <p:cNvPr id="14" name="TextBox 14"/>
          <p:cNvSpPr txBox="1"/>
          <p:nvPr/>
        </p:nvSpPr>
        <p:spPr>
          <a:xfrm>
            <a:off x="9455958" y="5696703"/>
            <a:ext cx="3502175" cy="1049980"/>
          </a:xfrm>
          <a:prstGeom prst="rect">
            <a:avLst/>
          </a:prstGeom>
        </p:spPr>
        <p:txBody>
          <a:bodyPr lIns="0" tIns="0" rIns="0" bIns="0" rtlCol="0" anchor="t">
            <a:spAutoFit/>
          </a:bodyPr>
          <a:lstStyle/>
          <a:p>
            <a:pPr algn="ctr">
              <a:lnSpc>
                <a:spcPts val="3910"/>
              </a:lnSpc>
            </a:pPr>
            <a:r>
              <a:rPr lang="en-US" sz="4443" spc="-88">
                <a:solidFill>
                  <a:srgbClr val="FFFFFF"/>
                </a:solidFill>
                <a:latin typeface="Roboto Bold"/>
              </a:rPr>
              <a:t>Besties and Bros</a:t>
            </a:r>
          </a:p>
        </p:txBody>
      </p:sp>
      <p:sp>
        <p:nvSpPr>
          <p:cNvPr id="15" name="TextBox 15"/>
          <p:cNvSpPr txBox="1"/>
          <p:nvPr/>
        </p:nvSpPr>
        <p:spPr>
          <a:xfrm>
            <a:off x="9336560" y="7012741"/>
            <a:ext cx="3665760" cy="1369141"/>
          </a:xfrm>
          <a:prstGeom prst="rect">
            <a:avLst/>
          </a:prstGeom>
        </p:spPr>
        <p:txBody>
          <a:bodyPr lIns="0" tIns="0" rIns="0" bIns="0" rtlCol="0" anchor="t">
            <a:spAutoFit/>
          </a:bodyPr>
          <a:lstStyle/>
          <a:p>
            <a:pPr algn="ctr">
              <a:lnSpc>
                <a:spcPts val="2760"/>
              </a:lnSpc>
            </a:pPr>
            <a:r>
              <a:rPr lang="en-US" sz="1971">
                <a:solidFill>
                  <a:srgbClr val="FFFFFF"/>
                </a:solidFill>
                <a:latin typeface="TT Chocolates Bold"/>
              </a:rPr>
              <a:t>Magnifique Lux Wines offers a wide selection perfect for casual gatherings or lively night outs with the girls or guys.</a:t>
            </a:r>
          </a:p>
        </p:txBody>
      </p:sp>
      <p:sp>
        <p:nvSpPr>
          <p:cNvPr id="16" name="TextBox 16"/>
          <p:cNvSpPr txBox="1"/>
          <p:nvPr/>
        </p:nvSpPr>
        <p:spPr>
          <a:xfrm>
            <a:off x="14021991" y="5658603"/>
            <a:ext cx="2623280" cy="1165485"/>
          </a:xfrm>
          <a:prstGeom prst="rect">
            <a:avLst/>
          </a:prstGeom>
        </p:spPr>
        <p:txBody>
          <a:bodyPr lIns="0" tIns="0" rIns="0" bIns="0" rtlCol="0" anchor="t">
            <a:spAutoFit/>
          </a:bodyPr>
          <a:lstStyle/>
          <a:p>
            <a:pPr algn="ctr">
              <a:lnSpc>
                <a:spcPts val="2929"/>
              </a:lnSpc>
            </a:pPr>
            <a:r>
              <a:rPr lang="en-US" sz="3328" spc="-66">
                <a:solidFill>
                  <a:srgbClr val="FFFFFF"/>
                </a:solidFill>
                <a:latin typeface="Roboto Bold"/>
              </a:rPr>
              <a:t>Long-Life Wine Connoisseur</a:t>
            </a:r>
          </a:p>
        </p:txBody>
      </p:sp>
      <p:sp>
        <p:nvSpPr>
          <p:cNvPr id="17" name="TextBox 17"/>
          <p:cNvSpPr txBox="1"/>
          <p:nvPr/>
        </p:nvSpPr>
        <p:spPr>
          <a:xfrm>
            <a:off x="13637051" y="6947603"/>
            <a:ext cx="3659860" cy="2133455"/>
          </a:xfrm>
          <a:prstGeom prst="rect">
            <a:avLst/>
          </a:prstGeom>
        </p:spPr>
        <p:txBody>
          <a:bodyPr lIns="0" tIns="0" rIns="0" bIns="0" rtlCol="0" anchor="t">
            <a:spAutoFit/>
          </a:bodyPr>
          <a:lstStyle/>
          <a:p>
            <a:pPr algn="ctr">
              <a:lnSpc>
                <a:spcPts val="2107"/>
              </a:lnSpc>
            </a:pPr>
            <a:r>
              <a:rPr lang="en-US" sz="1505">
                <a:solidFill>
                  <a:srgbClr val="FFFFFF"/>
                </a:solidFill>
                <a:latin typeface="TT Chocolates Bold"/>
              </a:rPr>
              <a:t>Whether you've been drinking wine for only three years or for over 40 years, Magnifique Lux Wines has something to cater to your expert palate in sweet wines. Cruise through our website to find the best wines that can only hope to live up to your personal knowledge and expertise in drinking delicious wine.</a:t>
            </a:r>
          </a:p>
        </p:txBody>
      </p:sp>
      <p:sp>
        <p:nvSpPr>
          <p:cNvPr id="18" name="TextBox 18"/>
          <p:cNvSpPr txBox="1"/>
          <p:nvPr/>
        </p:nvSpPr>
        <p:spPr>
          <a:xfrm>
            <a:off x="1368472" y="6960654"/>
            <a:ext cx="3038445" cy="1996837"/>
          </a:xfrm>
          <a:prstGeom prst="rect">
            <a:avLst/>
          </a:prstGeom>
        </p:spPr>
        <p:txBody>
          <a:bodyPr lIns="0" tIns="0" rIns="0" bIns="0" rtlCol="0" anchor="t">
            <a:spAutoFit/>
          </a:bodyPr>
          <a:lstStyle/>
          <a:p>
            <a:pPr algn="ctr">
              <a:lnSpc>
                <a:spcPts val="2288"/>
              </a:lnSpc>
            </a:pPr>
            <a:r>
              <a:rPr lang="en-US" sz="1634">
                <a:solidFill>
                  <a:srgbClr val="FFFFFF"/>
                </a:solidFill>
                <a:latin typeface="TT Chocolates Bold"/>
              </a:rPr>
              <a:t>Magnifique Lux Wines offers online and in-person wine educational classes to everyone who is interested in learning about the wine industry, whether you're a beginner or an expert.</a:t>
            </a:r>
          </a:p>
          <a:p>
            <a:pPr algn="ctr">
              <a:lnSpc>
                <a:spcPts val="2288"/>
              </a:lnSpc>
            </a:pPr>
            <a:endParaRPr lang="en-US" sz="1634">
              <a:solidFill>
                <a:srgbClr val="FFFFFF"/>
              </a:solidFill>
              <a:latin typeface="TT Chocolates Bo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626B71"/>
        </a:solidFill>
        <a:effectLst/>
      </p:bgPr>
    </p:bg>
    <p:spTree>
      <p:nvGrpSpPr>
        <p:cNvPr id="1" name=""/>
        <p:cNvGrpSpPr/>
        <p:nvPr/>
      </p:nvGrpSpPr>
      <p:grpSpPr>
        <a:xfrm>
          <a:off x="0" y="0"/>
          <a:ext cx="0" cy="0"/>
          <a:chOff x="0" y="0"/>
          <a:chExt cx="0" cy="0"/>
        </a:xfrm>
      </p:grpSpPr>
      <p:grpSp>
        <p:nvGrpSpPr>
          <p:cNvPr id="2" name="Group 2"/>
          <p:cNvGrpSpPr/>
          <p:nvPr/>
        </p:nvGrpSpPr>
        <p:grpSpPr>
          <a:xfrm>
            <a:off x="7400802" y="4491724"/>
            <a:ext cx="3424795" cy="3424795"/>
            <a:chOff x="0" y="0"/>
            <a:chExt cx="6350000" cy="6350000"/>
          </a:xfrm>
        </p:grpSpPr>
        <p:sp>
          <p:nvSpPr>
            <p:cNvPr id="3" name="Freeform 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3F4ED">
                <a:alpha val="19608"/>
              </a:srgbClr>
            </a:solidFill>
          </p:spPr>
          <p:txBody>
            <a:bodyPr/>
            <a:lstStyle/>
            <a:p>
              <a:endParaRPr lang="en-US"/>
            </a:p>
          </p:txBody>
        </p:sp>
      </p:grpSp>
      <p:grpSp>
        <p:nvGrpSpPr>
          <p:cNvPr id="4" name="Group 4"/>
          <p:cNvGrpSpPr/>
          <p:nvPr/>
        </p:nvGrpSpPr>
        <p:grpSpPr>
          <a:xfrm>
            <a:off x="2575812" y="4491724"/>
            <a:ext cx="3424795" cy="3424795"/>
            <a:chOff x="0" y="0"/>
            <a:chExt cx="6350000" cy="6350000"/>
          </a:xfrm>
        </p:grpSpPr>
        <p:sp>
          <p:nvSpPr>
            <p:cNvPr id="5" name="Freeform 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3F4ED">
                <a:alpha val="19608"/>
              </a:srgbClr>
            </a:solidFill>
          </p:spPr>
          <p:txBody>
            <a:bodyPr/>
            <a:lstStyle/>
            <a:p>
              <a:endParaRPr lang="en-US"/>
            </a:p>
          </p:txBody>
        </p:sp>
      </p:grpSp>
      <p:grpSp>
        <p:nvGrpSpPr>
          <p:cNvPr id="6" name="Group 6"/>
          <p:cNvGrpSpPr/>
          <p:nvPr/>
        </p:nvGrpSpPr>
        <p:grpSpPr>
          <a:xfrm>
            <a:off x="12287393" y="4491724"/>
            <a:ext cx="3424795" cy="3424795"/>
            <a:chOff x="0" y="0"/>
            <a:chExt cx="6350000" cy="6350000"/>
          </a:xfrm>
        </p:grpSpPr>
        <p:sp>
          <p:nvSpPr>
            <p:cNvPr id="7" name="Freeform 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3F4ED">
                <a:alpha val="19608"/>
              </a:srgbClr>
            </a:solidFill>
          </p:spPr>
          <p:txBody>
            <a:bodyPr/>
            <a:lstStyle/>
            <a:p>
              <a:endParaRPr lang="en-US"/>
            </a:p>
          </p:txBody>
        </p:sp>
      </p:grpSp>
      <p:grpSp>
        <p:nvGrpSpPr>
          <p:cNvPr id="8" name="Group 8"/>
          <p:cNvGrpSpPr/>
          <p:nvPr/>
        </p:nvGrpSpPr>
        <p:grpSpPr>
          <a:xfrm>
            <a:off x="1143963" y="1028700"/>
            <a:ext cx="16000074" cy="2772164"/>
            <a:chOff x="0" y="0"/>
            <a:chExt cx="21333432" cy="3696218"/>
          </a:xfrm>
        </p:grpSpPr>
        <p:sp>
          <p:nvSpPr>
            <p:cNvPr id="9" name="TextBox 9"/>
            <p:cNvSpPr txBox="1"/>
            <p:nvPr/>
          </p:nvSpPr>
          <p:spPr>
            <a:xfrm>
              <a:off x="0" y="-9525"/>
              <a:ext cx="21333432" cy="1419225"/>
            </a:xfrm>
            <a:prstGeom prst="rect">
              <a:avLst/>
            </a:prstGeom>
          </p:spPr>
          <p:txBody>
            <a:bodyPr lIns="0" tIns="0" rIns="0" bIns="0" rtlCol="0" anchor="t">
              <a:spAutoFit/>
            </a:bodyPr>
            <a:lstStyle/>
            <a:p>
              <a:pPr algn="ctr">
                <a:lnSpc>
                  <a:spcPts val="8400"/>
                </a:lnSpc>
              </a:pPr>
              <a:r>
                <a:rPr lang="en-US" sz="7000" spc="70">
                  <a:solidFill>
                    <a:srgbClr val="F3F4ED"/>
                  </a:solidFill>
                  <a:latin typeface="Playfair Display Bold"/>
                </a:rPr>
                <a:t>Marketing Online and In-Person</a:t>
              </a:r>
            </a:p>
          </p:txBody>
        </p:sp>
        <p:sp>
          <p:nvSpPr>
            <p:cNvPr id="10" name="AutoShape 10"/>
            <p:cNvSpPr/>
            <p:nvPr/>
          </p:nvSpPr>
          <p:spPr>
            <a:xfrm>
              <a:off x="9219676" y="2214774"/>
              <a:ext cx="2894080" cy="60940"/>
            </a:xfrm>
            <a:prstGeom prst="rect">
              <a:avLst/>
            </a:prstGeom>
            <a:solidFill>
              <a:srgbClr val="C1A480"/>
            </a:solidFill>
          </p:spPr>
          <p:txBody>
            <a:bodyPr/>
            <a:lstStyle/>
            <a:p>
              <a:endParaRPr lang="en-US"/>
            </a:p>
          </p:txBody>
        </p:sp>
        <p:sp>
          <p:nvSpPr>
            <p:cNvPr id="11" name="TextBox 11"/>
            <p:cNvSpPr txBox="1"/>
            <p:nvPr/>
          </p:nvSpPr>
          <p:spPr>
            <a:xfrm>
              <a:off x="4410543" y="2991368"/>
              <a:ext cx="12412041" cy="704850"/>
            </a:xfrm>
            <a:prstGeom prst="rect">
              <a:avLst/>
            </a:prstGeom>
          </p:spPr>
          <p:txBody>
            <a:bodyPr lIns="0" tIns="0" rIns="0" bIns="0" rtlCol="0" anchor="t">
              <a:spAutoFit/>
            </a:bodyPr>
            <a:lstStyle/>
            <a:p>
              <a:pPr algn="ctr">
                <a:lnSpc>
                  <a:spcPts val="4079"/>
                </a:lnSpc>
              </a:pPr>
              <a:r>
                <a:rPr lang="en-US" sz="3400" spc="238">
                  <a:solidFill>
                    <a:srgbClr val="F3F4ED"/>
                  </a:solidFill>
                  <a:latin typeface="Raleway"/>
                </a:rPr>
                <a:t>MONDAY-FRIDAY SCHEDULING</a:t>
              </a:r>
            </a:p>
          </p:txBody>
        </p:sp>
      </p:grpSp>
      <p:sp>
        <p:nvSpPr>
          <p:cNvPr id="12" name="Freeform 12"/>
          <p:cNvSpPr/>
          <p:nvPr/>
        </p:nvSpPr>
        <p:spPr>
          <a:xfrm>
            <a:off x="8673941" y="2263687"/>
            <a:ext cx="934080" cy="902555"/>
          </a:xfrm>
          <a:custGeom>
            <a:avLst/>
            <a:gdLst/>
            <a:ahLst/>
            <a:cxnLst/>
            <a:rect l="l" t="t" r="r" b="b"/>
            <a:pathLst>
              <a:path w="934080" h="902555">
                <a:moveTo>
                  <a:pt x="0" y="0"/>
                </a:moveTo>
                <a:lnTo>
                  <a:pt x="934080" y="0"/>
                </a:lnTo>
                <a:lnTo>
                  <a:pt x="934080" y="902555"/>
                </a:lnTo>
                <a:lnTo>
                  <a:pt x="0" y="9025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13" name="Group 13"/>
          <p:cNvGrpSpPr/>
          <p:nvPr/>
        </p:nvGrpSpPr>
        <p:grpSpPr>
          <a:xfrm>
            <a:off x="2821000" y="4891020"/>
            <a:ext cx="2626204" cy="2626204"/>
            <a:chOff x="0" y="0"/>
            <a:chExt cx="812800" cy="812800"/>
          </a:xfrm>
        </p:grpSpPr>
        <p:sp>
          <p:nvSpPr>
            <p:cNvPr id="14" name="Freeform 14"/>
            <p:cNvSpPr/>
            <p:nvPr/>
          </p:nvSpPr>
          <p:spPr>
            <a:xfrm>
              <a:off x="0" y="0"/>
              <a:ext cx="812800" cy="812800"/>
            </a:xfrm>
            <a:custGeom>
              <a:avLst/>
              <a:gdLst/>
              <a:ahLst/>
              <a:cxnLst/>
              <a:rect l="l" t="t" r="r" b="b"/>
              <a:pathLst>
                <a:path w="812800" h="812800">
                  <a:moveTo>
                    <a:pt x="67803" y="0"/>
                  </a:moveTo>
                  <a:lnTo>
                    <a:pt x="744997" y="0"/>
                  </a:lnTo>
                  <a:cubicBezTo>
                    <a:pt x="782444" y="0"/>
                    <a:pt x="812800" y="30356"/>
                    <a:pt x="812800" y="67803"/>
                  </a:cubicBezTo>
                  <a:lnTo>
                    <a:pt x="812800" y="744997"/>
                  </a:lnTo>
                  <a:cubicBezTo>
                    <a:pt x="812800" y="782444"/>
                    <a:pt x="782444" y="812800"/>
                    <a:pt x="744997" y="812800"/>
                  </a:cubicBezTo>
                  <a:lnTo>
                    <a:pt x="67803" y="812800"/>
                  </a:lnTo>
                  <a:cubicBezTo>
                    <a:pt x="30356" y="812800"/>
                    <a:pt x="0" y="782444"/>
                    <a:pt x="0" y="744997"/>
                  </a:cubicBezTo>
                  <a:lnTo>
                    <a:pt x="0" y="67803"/>
                  </a:lnTo>
                  <a:cubicBezTo>
                    <a:pt x="0" y="30356"/>
                    <a:pt x="30356" y="0"/>
                    <a:pt x="67803" y="0"/>
                  </a:cubicBezTo>
                  <a:close/>
                </a:path>
              </a:pathLst>
            </a:custGeom>
            <a:blipFill>
              <a:blip r:embed="rId4"/>
              <a:stretch>
                <a:fillRect l="-24906" r="-24906"/>
              </a:stretch>
            </a:blipFill>
          </p:spPr>
          <p:txBody>
            <a:bodyPr/>
            <a:lstStyle/>
            <a:p>
              <a:endParaRPr lang="en-US"/>
            </a:p>
          </p:txBody>
        </p:sp>
      </p:grpSp>
      <p:sp>
        <p:nvSpPr>
          <p:cNvPr id="15" name="TextBox 15"/>
          <p:cNvSpPr txBox="1"/>
          <p:nvPr/>
        </p:nvSpPr>
        <p:spPr>
          <a:xfrm>
            <a:off x="3129216" y="8209704"/>
            <a:ext cx="2317987" cy="1656685"/>
          </a:xfrm>
          <a:prstGeom prst="rect">
            <a:avLst/>
          </a:prstGeom>
        </p:spPr>
        <p:txBody>
          <a:bodyPr lIns="0" tIns="0" rIns="0" bIns="0" rtlCol="0" anchor="t">
            <a:spAutoFit/>
          </a:bodyPr>
          <a:lstStyle/>
          <a:p>
            <a:pPr algn="ctr">
              <a:lnSpc>
                <a:spcPts val="2661"/>
              </a:lnSpc>
            </a:pPr>
            <a:r>
              <a:rPr lang="en-US" sz="1901" spc="19">
                <a:solidFill>
                  <a:srgbClr val="F3F4ED"/>
                </a:solidFill>
                <a:latin typeface="TT Chocolates Bold"/>
              </a:rPr>
              <a:t>Wedding and Bridal Shower Packages Include Next Day FedEx, DHL, and USPS Shipping  </a:t>
            </a:r>
          </a:p>
        </p:txBody>
      </p:sp>
      <p:sp>
        <p:nvSpPr>
          <p:cNvPr id="16" name="TextBox 16"/>
          <p:cNvSpPr txBox="1"/>
          <p:nvPr/>
        </p:nvSpPr>
        <p:spPr>
          <a:xfrm>
            <a:off x="8055282" y="8352140"/>
            <a:ext cx="2115835" cy="1518021"/>
          </a:xfrm>
          <a:prstGeom prst="rect">
            <a:avLst/>
          </a:prstGeom>
        </p:spPr>
        <p:txBody>
          <a:bodyPr lIns="0" tIns="0" rIns="0" bIns="0" rtlCol="0" anchor="t">
            <a:spAutoFit/>
          </a:bodyPr>
          <a:lstStyle/>
          <a:p>
            <a:pPr algn="ctr">
              <a:lnSpc>
                <a:spcPts val="2429"/>
              </a:lnSpc>
            </a:pPr>
            <a:r>
              <a:rPr lang="en-US" sz="1735" spc="17">
                <a:solidFill>
                  <a:srgbClr val="F3F4ED"/>
                </a:solidFill>
                <a:latin typeface="TT Chocolates Bold"/>
              </a:rPr>
              <a:t>In-Store Wine Events (Wine Tasting, Parties, Collaborations &amp; Partnerships) </a:t>
            </a:r>
          </a:p>
        </p:txBody>
      </p:sp>
      <p:sp>
        <p:nvSpPr>
          <p:cNvPr id="17" name="TextBox 17"/>
          <p:cNvSpPr txBox="1"/>
          <p:nvPr/>
        </p:nvSpPr>
        <p:spPr>
          <a:xfrm>
            <a:off x="13093231" y="8346337"/>
            <a:ext cx="2618957" cy="1461631"/>
          </a:xfrm>
          <a:prstGeom prst="rect">
            <a:avLst/>
          </a:prstGeom>
        </p:spPr>
        <p:txBody>
          <a:bodyPr lIns="0" tIns="0" rIns="0" bIns="0" rtlCol="0" anchor="t">
            <a:spAutoFit/>
          </a:bodyPr>
          <a:lstStyle/>
          <a:p>
            <a:pPr algn="ctr">
              <a:lnSpc>
                <a:spcPts val="2387"/>
              </a:lnSpc>
            </a:pPr>
            <a:r>
              <a:rPr lang="en-US" sz="1705" spc="17">
                <a:solidFill>
                  <a:srgbClr val="F3F4ED"/>
                </a:solidFill>
                <a:latin typeface="TT Chocolates Bold"/>
              </a:rPr>
              <a:t>Online Educational and Interactive Lives and Collaborations (Learn About Your Magnifique Bottle) For Your Next Visit! </a:t>
            </a:r>
          </a:p>
        </p:txBody>
      </p:sp>
      <p:grpSp>
        <p:nvGrpSpPr>
          <p:cNvPr id="18" name="Group 18"/>
          <p:cNvGrpSpPr/>
          <p:nvPr/>
        </p:nvGrpSpPr>
        <p:grpSpPr>
          <a:xfrm>
            <a:off x="7830898" y="4891020"/>
            <a:ext cx="2626204" cy="2626204"/>
            <a:chOff x="0" y="0"/>
            <a:chExt cx="812800" cy="812800"/>
          </a:xfrm>
        </p:grpSpPr>
        <p:sp>
          <p:nvSpPr>
            <p:cNvPr id="19" name="Freeform 19"/>
            <p:cNvSpPr/>
            <p:nvPr/>
          </p:nvSpPr>
          <p:spPr>
            <a:xfrm>
              <a:off x="0" y="0"/>
              <a:ext cx="812800" cy="812800"/>
            </a:xfrm>
            <a:custGeom>
              <a:avLst/>
              <a:gdLst/>
              <a:ahLst/>
              <a:cxnLst/>
              <a:rect l="l" t="t" r="r" b="b"/>
              <a:pathLst>
                <a:path w="812800" h="812800">
                  <a:moveTo>
                    <a:pt x="67803" y="0"/>
                  </a:moveTo>
                  <a:lnTo>
                    <a:pt x="744997" y="0"/>
                  </a:lnTo>
                  <a:cubicBezTo>
                    <a:pt x="782444" y="0"/>
                    <a:pt x="812800" y="30356"/>
                    <a:pt x="812800" y="67803"/>
                  </a:cubicBezTo>
                  <a:lnTo>
                    <a:pt x="812800" y="744997"/>
                  </a:lnTo>
                  <a:cubicBezTo>
                    <a:pt x="812800" y="782444"/>
                    <a:pt x="782444" y="812800"/>
                    <a:pt x="744997" y="812800"/>
                  </a:cubicBezTo>
                  <a:lnTo>
                    <a:pt x="67803" y="812800"/>
                  </a:lnTo>
                  <a:cubicBezTo>
                    <a:pt x="30356" y="812800"/>
                    <a:pt x="0" y="782444"/>
                    <a:pt x="0" y="744997"/>
                  </a:cubicBezTo>
                  <a:lnTo>
                    <a:pt x="0" y="67803"/>
                  </a:lnTo>
                  <a:cubicBezTo>
                    <a:pt x="0" y="30356"/>
                    <a:pt x="30356" y="0"/>
                    <a:pt x="67803" y="0"/>
                  </a:cubicBezTo>
                  <a:close/>
                </a:path>
              </a:pathLst>
            </a:custGeom>
            <a:blipFill>
              <a:blip r:embed="rId5"/>
              <a:stretch>
                <a:fillRect t="-24906" b="-24906"/>
              </a:stretch>
            </a:blipFill>
          </p:spPr>
          <p:txBody>
            <a:bodyPr/>
            <a:lstStyle/>
            <a:p>
              <a:endParaRPr lang="en-US"/>
            </a:p>
          </p:txBody>
        </p:sp>
      </p:grpSp>
      <p:grpSp>
        <p:nvGrpSpPr>
          <p:cNvPr id="20" name="Group 20"/>
          <p:cNvGrpSpPr/>
          <p:nvPr/>
        </p:nvGrpSpPr>
        <p:grpSpPr>
          <a:xfrm>
            <a:off x="12654397" y="4891020"/>
            <a:ext cx="2626204" cy="2626204"/>
            <a:chOff x="0" y="0"/>
            <a:chExt cx="812800" cy="812800"/>
          </a:xfrm>
        </p:grpSpPr>
        <p:sp>
          <p:nvSpPr>
            <p:cNvPr id="21" name="Freeform 21"/>
            <p:cNvSpPr/>
            <p:nvPr/>
          </p:nvSpPr>
          <p:spPr>
            <a:xfrm>
              <a:off x="0" y="0"/>
              <a:ext cx="812800" cy="812800"/>
            </a:xfrm>
            <a:custGeom>
              <a:avLst/>
              <a:gdLst/>
              <a:ahLst/>
              <a:cxnLst/>
              <a:rect l="l" t="t" r="r" b="b"/>
              <a:pathLst>
                <a:path w="812800" h="812800">
                  <a:moveTo>
                    <a:pt x="67803" y="0"/>
                  </a:moveTo>
                  <a:lnTo>
                    <a:pt x="744997" y="0"/>
                  </a:lnTo>
                  <a:cubicBezTo>
                    <a:pt x="782444" y="0"/>
                    <a:pt x="812800" y="30356"/>
                    <a:pt x="812800" y="67803"/>
                  </a:cubicBezTo>
                  <a:lnTo>
                    <a:pt x="812800" y="744997"/>
                  </a:lnTo>
                  <a:cubicBezTo>
                    <a:pt x="812800" y="782444"/>
                    <a:pt x="782444" y="812800"/>
                    <a:pt x="744997" y="812800"/>
                  </a:cubicBezTo>
                  <a:lnTo>
                    <a:pt x="67803" y="812800"/>
                  </a:lnTo>
                  <a:cubicBezTo>
                    <a:pt x="30356" y="812800"/>
                    <a:pt x="0" y="782444"/>
                    <a:pt x="0" y="744997"/>
                  </a:cubicBezTo>
                  <a:lnTo>
                    <a:pt x="0" y="67803"/>
                  </a:lnTo>
                  <a:cubicBezTo>
                    <a:pt x="0" y="30356"/>
                    <a:pt x="30356" y="0"/>
                    <a:pt x="67803" y="0"/>
                  </a:cubicBezTo>
                  <a:close/>
                </a:path>
              </a:pathLst>
            </a:custGeom>
            <a:blipFill>
              <a:blip r:embed="rId6"/>
              <a:stretch>
                <a:fillRect l="-24906" r="-24906"/>
              </a:stretch>
            </a:blipFill>
          </p:spPr>
          <p:txBody>
            <a:bodyPr/>
            <a:lstStyle/>
            <a:p>
              <a:endParaRPr lang="en-US"/>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BDAA8"/>
        </a:solidFill>
        <a:effectLst/>
      </p:bgPr>
    </p:bg>
    <p:spTree>
      <p:nvGrpSpPr>
        <p:cNvPr id="1" name=""/>
        <p:cNvGrpSpPr/>
        <p:nvPr/>
      </p:nvGrpSpPr>
      <p:grpSpPr>
        <a:xfrm>
          <a:off x="0" y="0"/>
          <a:ext cx="0" cy="0"/>
          <a:chOff x="0" y="0"/>
          <a:chExt cx="0" cy="0"/>
        </a:xfrm>
      </p:grpSpPr>
      <p:sp>
        <p:nvSpPr>
          <p:cNvPr id="2" name="AutoShape 2"/>
          <p:cNvSpPr/>
          <p:nvPr/>
        </p:nvSpPr>
        <p:spPr>
          <a:xfrm flipV="1">
            <a:off x="1028695" y="1760761"/>
            <a:ext cx="16230594" cy="38509"/>
          </a:xfrm>
          <a:prstGeom prst="line">
            <a:avLst/>
          </a:prstGeom>
          <a:ln w="9525" cap="flat">
            <a:solidFill>
              <a:srgbClr val="2B2C30"/>
            </a:solidFill>
            <a:prstDash val="solid"/>
            <a:headEnd type="none" w="sm" len="sm"/>
            <a:tailEnd type="none" w="sm" len="sm"/>
          </a:ln>
        </p:spPr>
        <p:txBody>
          <a:bodyPr/>
          <a:lstStyle/>
          <a:p>
            <a:endParaRPr lang="en-US"/>
          </a:p>
        </p:txBody>
      </p:sp>
      <p:grpSp>
        <p:nvGrpSpPr>
          <p:cNvPr id="3" name="Group 3"/>
          <p:cNvGrpSpPr/>
          <p:nvPr/>
        </p:nvGrpSpPr>
        <p:grpSpPr>
          <a:xfrm>
            <a:off x="1028700" y="2832411"/>
            <a:ext cx="8824332" cy="1669217"/>
            <a:chOff x="0" y="0"/>
            <a:chExt cx="4058845" cy="767774"/>
          </a:xfrm>
        </p:grpSpPr>
        <p:sp>
          <p:nvSpPr>
            <p:cNvPr id="4" name="Freeform 4"/>
            <p:cNvSpPr/>
            <p:nvPr/>
          </p:nvSpPr>
          <p:spPr>
            <a:xfrm>
              <a:off x="0" y="0"/>
              <a:ext cx="4058845" cy="767774"/>
            </a:xfrm>
            <a:custGeom>
              <a:avLst/>
              <a:gdLst/>
              <a:ahLst/>
              <a:cxnLst/>
              <a:rect l="l" t="t" r="r" b="b"/>
              <a:pathLst>
                <a:path w="4058845" h="767774">
                  <a:moveTo>
                    <a:pt x="0" y="0"/>
                  </a:moveTo>
                  <a:lnTo>
                    <a:pt x="4058845" y="0"/>
                  </a:lnTo>
                  <a:lnTo>
                    <a:pt x="4058845" y="767774"/>
                  </a:lnTo>
                  <a:lnTo>
                    <a:pt x="0" y="767774"/>
                  </a:lnTo>
                  <a:close/>
                </a:path>
              </a:pathLst>
            </a:custGeom>
            <a:solidFill>
              <a:srgbClr val="000000">
                <a:alpha val="0"/>
              </a:srgbClr>
            </a:solidFill>
            <a:ln w="9525" cap="sq">
              <a:solidFill>
                <a:srgbClr val="2B2C30"/>
              </a:solidFill>
              <a:prstDash val="solid"/>
              <a:miter/>
            </a:ln>
          </p:spPr>
          <p:txBody>
            <a:bodyPr/>
            <a:lstStyle/>
            <a:p>
              <a:endParaRPr lang="en-US"/>
            </a:p>
          </p:txBody>
        </p:sp>
        <p:sp>
          <p:nvSpPr>
            <p:cNvPr id="5" name="TextBox 5"/>
            <p:cNvSpPr txBox="1"/>
            <p:nvPr/>
          </p:nvSpPr>
          <p:spPr>
            <a:xfrm>
              <a:off x="0" y="-28575"/>
              <a:ext cx="4058845" cy="796349"/>
            </a:xfrm>
            <a:prstGeom prst="rect">
              <a:avLst/>
            </a:prstGeom>
          </p:spPr>
          <p:txBody>
            <a:bodyPr lIns="68580" tIns="68580" rIns="68580" bIns="68580" rtlCol="0" anchor="ctr"/>
            <a:lstStyle/>
            <a:p>
              <a:pPr algn="ctr">
                <a:lnSpc>
                  <a:spcPts val="1889"/>
                </a:lnSpc>
              </a:pPr>
              <a:endParaRPr/>
            </a:p>
          </p:txBody>
        </p:sp>
      </p:grpSp>
      <p:grpSp>
        <p:nvGrpSpPr>
          <p:cNvPr id="6" name="Group 6"/>
          <p:cNvGrpSpPr/>
          <p:nvPr/>
        </p:nvGrpSpPr>
        <p:grpSpPr>
          <a:xfrm>
            <a:off x="11042179" y="2496927"/>
            <a:ext cx="6217121" cy="2223000"/>
            <a:chOff x="0" y="0"/>
            <a:chExt cx="2859631" cy="1022492"/>
          </a:xfrm>
        </p:grpSpPr>
        <p:sp>
          <p:nvSpPr>
            <p:cNvPr id="7" name="Freeform 7"/>
            <p:cNvSpPr/>
            <p:nvPr/>
          </p:nvSpPr>
          <p:spPr>
            <a:xfrm>
              <a:off x="0" y="0"/>
              <a:ext cx="2859631" cy="1022492"/>
            </a:xfrm>
            <a:custGeom>
              <a:avLst/>
              <a:gdLst/>
              <a:ahLst/>
              <a:cxnLst/>
              <a:rect l="l" t="t" r="r" b="b"/>
              <a:pathLst>
                <a:path w="2859631" h="1022492">
                  <a:moveTo>
                    <a:pt x="0" y="0"/>
                  </a:moveTo>
                  <a:lnTo>
                    <a:pt x="2859631" y="0"/>
                  </a:lnTo>
                  <a:lnTo>
                    <a:pt x="2859631" y="1022492"/>
                  </a:lnTo>
                  <a:lnTo>
                    <a:pt x="0" y="1022492"/>
                  </a:lnTo>
                  <a:close/>
                </a:path>
              </a:pathLst>
            </a:custGeom>
            <a:solidFill>
              <a:srgbClr val="000000">
                <a:alpha val="0"/>
              </a:srgbClr>
            </a:solidFill>
            <a:ln w="9525" cap="sq">
              <a:solidFill>
                <a:srgbClr val="2B2C30"/>
              </a:solidFill>
              <a:prstDash val="solid"/>
              <a:miter/>
            </a:ln>
          </p:spPr>
          <p:txBody>
            <a:bodyPr/>
            <a:lstStyle/>
            <a:p>
              <a:endParaRPr lang="en-US"/>
            </a:p>
          </p:txBody>
        </p:sp>
        <p:sp>
          <p:nvSpPr>
            <p:cNvPr id="8" name="TextBox 8"/>
            <p:cNvSpPr txBox="1"/>
            <p:nvPr/>
          </p:nvSpPr>
          <p:spPr>
            <a:xfrm>
              <a:off x="0" y="-28575"/>
              <a:ext cx="2859631" cy="1051067"/>
            </a:xfrm>
            <a:prstGeom prst="rect">
              <a:avLst/>
            </a:prstGeom>
          </p:spPr>
          <p:txBody>
            <a:bodyPr lIns="68580" tIns="68580" rIns="68580" bIns="68580" rtlCol="0" anchor="ctr"/>
            <a:lstStyle/>
            <a:p>
              <a:pPr algn="ctr">
                <a:lnSpc>
                  <a:spcPts val="1889"/>
                </a:lnSpc>
              </a:pPr>
              <a:endParaRPr/>
            </a:p>
          </p:txBody>
        </p:sp>
      </p:grpSp>
      <p:grpSp>
        <p:nvGrpSpPr>
          <p:cNvPr id="9" name="Group 9"/>
          <p:cNvGrpSpPr/>
          <p:nvPr/>
        </p:nvGrpSpPr>
        <p:grpSpPr>
          <a:xfrm>
            <a:off x="1681739" y="2450622"/>
            <a:ext cx="3108620" cy="1849433"/>
            <a:chOff x="0" y="0"/>
            <a:chExt cx="4144827" cy="2465911"/>
          </a:xfrm>
        </p:grpSpPr>
        <p:pic>
          <p:nvPicPr>
            <p:cNvPr id="10" name="Picture 10"/>
            <p:cNvPicPr>
              <a:picLocks noChangeAspect="1"/>
            </p:cNvPicPr>
            <p:nvPr/>
          </p:nvPicPr>
          <p:blipFill>
            <a:blip r:embed="rId3"/>
            <a:srcRect l="2961" r="2961"/>
            <a:stretch>
              <a:fillRect/>
            </a:stretch>
          </p:blipFill>
          <p:spPr>
            <a:xfrm>
              <a:off x="0" y="0"/>
              <a:ext cx="4144827" cy="2465911"/>
            </a:xfrm>
            <a:prstGeom prst="rect">
              <a:avLst/>
            </a:prstGeom>
          </p:spPr>
        </p:pic>
      </p:grpSp>
      <p:grpSp>
        <p:nvGrpSpPr>
          <p:cNvPr id="11" name="Group 11"/>
          <p:cNvGrpSpPr/>
          <p:nvPr/>
        </p:nvGrpSpPr>
        <p:grpSpPr>
          <a:xfrm>
            <a:off x="5217457" y="2450622"/>
            <a:ext cx="3339476" cy="1849433"/>
            <a:chOff x="0" y="0"/>
            <a:chExt cx="4452634" cy="2465911"/>
          </a:xfrm>
        </p:grpSpPr>
        <p:pic>
          <p:nvPicPr>
            <p:cNvPr id="12" name="Picture 12"/>
            <p:cNvPicPr>
              <a:picLocks noChangeAspect="1"/>
            </p:cNvPicPr>
            <p:nvPr/>
          </p:nvPicPr>
          <p:blipFill>
            <a:blip r:embed="rId4"/>
            <a:srcRect t="656" b="656"/>
            <a:stretch>
              <a:fillRect/>
            </a:stretch>
          </p:blipFill>
          <p:spPr>
            <a:xfrm>
              <a:off x="0" y="0"/>
              <a:ext cx="4452634" cy="2465911"/>
            </a:xfrm>
            <a:prstGeom prst="rect">
              <a:avLst/>
            </a:prstGeom>
          </p:spPr>
        </p:pic>
      </p:grpSp>
      <p:grpSp>
        <p:nvGrpSpPr>
          <p:cNvPr id="13" name="Group 13"/>
          <p:cNvGrpSpPr/>
          <p:nvPr/>
        </p:nvGrpSpPr>
        <p:grpSpPr>
          <a:xfrm>
            <a:off x="8937933" y="2030751"/>
            <a:ext cx="2282342" cy="2269305"/>
            <a:chOff x="0" y="0"/>
            <a:chExt cx="3043123" cy="3025740"/>
          </a:xfrm>
        </p:grpSpPr>
        <p:pic>
          <p:nvPicPr>
            <p:cNvPr id="14" name="Picture 14"/>
            <p:cNvPicPr>
              <a:picLocks noChangeAspect="1"/>
            </p:cNvPicPr>
            <p:nvPr/>
          </p:nvPicPr>
          <p:blipFill>
            <a:blip r:embed="rId5"/>
            <a:srcRect l="22530" r="22530"/>
            <a:stretch>
              <a:fillRect/>
            </a:stretch>
          </p:blipFill>
          <p:spPr>
            <a:xfrm>
              <a:off x="0" y="0"/>
              <a:ext cx="3043123" cy="3025740"/>
            </a:xfrm>
            <a:prstGeom prst="rect">
              <a:avLst/>
            </a:prstGeom>
          </p:spPr>
        </p:pic>
      </p:grpSp>
      <p:grpSp>
        <p:nvGrpSpPr>
          <p:cNvPr id="15" name="Group 15"/>
          <p:cNvGrpSpPr/>
          <p:nvPr/>
        </p:nvGrpSpPr>
        <p:grpSpPr>
          <a:xfrm>
            <a:off x="11598134" y="2697501"/>
            <a:ext cx="5371480" cy="1804127"/>
            <a:chOff x="0" y="0"/>
            <a:chExt cx="7161973" cy="2405503"/>
          </a:xfrm>
        </p:grpSpPr>
        <p:pic>
          <p:nvPicPr>
            <p:cNvPr id="16" name="Picture 16"/>
            <p:cNvPicPr>
              <a:picLocks noChangeAspect="1"/>
            </p:cNvPicPr>
            <p:nvPr/>
          </p:nvPicPr>
          <p:blipFill>
            <a:blip r:embed="rId6"/>
            <a:srcRect t="24809" b="24809"/>
            <a:stretch>
              <a:fillRect/>
            </a:stretch>
          </p:blipFill>
          <p:spPr>
            <a:xfrm>
              <a:off x="0" y="0"/>
              <a:ext cx="7161973" cy="2405503"/>
            </a:xfrm>
            <a:prstGeom prst="rect">
              <a:avLst/>
            </a:prstGeom>
          </p:spPr>
        </p:pic>
      </p:grpSp>
      <p:sp>
        <p:nvSpPr>
          <p:cNvPr id="17" name="Freeform 17"/>
          <p:cNvSpPr/>
          <p:nvPr/>
        </p:nvSpPr>
        <p:spPr>
          <a:xfrm>
            <a:off x="17259289" y="8805168"/>
            <a:ext cx="656219" cy="634071"/>
          </a:xfrm>
          <a:custGeom>
            <a:avLst/>
            <a:gdLst/>
            <a:ahLst/>
            <a:cxnLst/>
            <a:rect l="l" t="t" r="r" b="b"/>
            <a:pathLst>
              <a:path w="656219" h="634071">
                <a:moveTo>
                  <a:pt x="0" y="0"/>
                </a:moveTo>
                <a:lnTo>
                  <a:pt x="656218" y="0"/>
                </a:lnTo>
                <a:lnTo>
                  <a:pt x="656218" y="634071"/>
                </a:lnTo>
                <a:lnTo>
                  <a:pt x="0" y="63407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8" name="TextBox 18"/>
          <p:cNvSpPr txBox="1"/>
          <p:nvPr/>
        </p:nvSpPr>
        <p:spPr>
          <a:xfrm>
            <a:off x="14283874" y="9677364"/>
            <a:ext cx="4230473" cy="368765"/>
          </a:xfrm>
          <a:prstGeom prst="rect">
            <a:avLst/>
          </a:prstGeom>
        </p:spPr>
        <p:txBody>
          <a:bodyPr lIns="0" tIns="0" rIns="0" bIns="0" rtlCol="0" anchor="t">
            <a:spAutoFit/>
          </a:bodyPr>
          <a:lstStyle/>
          <a:p>
            <a:pPr>
              <a:lnSpc>
                <a:spcPts val="2717"/>
              </a:lnSpc>
            </a:pPr>
            <a:r>
              <a:rPr lang="en-US" sz="2986" spc="14">
                <a:solidFill>
                  <a:srgbClr val="2B2C30"/>
                </a:solidFill>
                <a:latin typeface="Playfair Display"/>
              </a:rPr>
              <a:t>Magnifique Lux Wines</a:t>
            </a:r>
          </a:p>
        </p:txBody>
      </p:sp>
      <p:sp>
        <p:nvSpPr>
          <p:cNvPr id="19" name="TextBox 19"/>
          <p:cNvSpPr txBox="1"/>
          <p:nvPr/>
        </p:nvSpPr>
        <p:spPr>
          <a:xfrm>
            <a:off x="1028700" y="4699006"/>
            <a:ext cx="3368052" cy="616415"/>
          </a:xfrm>
          <a:prstGeom prst="rect">
            <a:avLst/>
          </a:prstGeom>
        </p:spPr>
        <p:txBody>
          <a:bodyPr lIns="0" tIns="0" rIns="0" bIns="0" rtlCol="0" anchor="t">
            <a:spAutoFit/>
          </a:bodyPr>
          <a:lstStyle/>
          <a:p>
            <a:pPr>
              <a:lnSpc>
                <a:spcPts val="2362"/>
              </a:lnSpc>
            </a:pPr>
            <a:r>
              <a:rPr lang="en-US" sz="2596" spc="12">
                <a:solidFill>
                  <a:srgbClr val="613B70"/>
                </a:solidFill>
                <a:latin typeface="Playfair Display Italics"/>
              </a:rPr>
              <a:t>Instagram Lives with Madeline Puckette</a:t>
            </a:r>
          </a:p>
        </p:txBody>
      </p:sp>
      <p:sp>
        <p:nvSpPr>
          <p:cNvPr id="20" name="TextBox 20"/>
          <p:cNvSpPr txBox="1"/>
          <p:nvPr/>
        </p:nvSpPr>
        <p:spPr>
          <a:xfrm>
            <a:off x="5310364" y="4791072"/>
            <a:ext cx="3503877" cy="585193"/>
          </a:xfrm>
          <a:prstGeom prst="rect">
            <a:avLst/>
          </a:prstGeom>
        </p:spPr>
        <p:txBody>
          <a:bodyPr lIns="0" tIns="0" rIns="0" bIns="0" rtlCol="0" anchor="t">
            <a:spAutoFit/>
          </a:bodyPr>
          <a:lstStyle/>
          <a:p>
            <a:pPr>
              <a:lnSpc>
                <a:spcPts val="2223"/>
              </a:lnSpc>
            </a:pPr>
            <a:r>
              <a:rPr lang="en-US" sz="2443" spc="12">
                <a:solidFill>
                  <a:srgbClr val="613B70"/>
                </a:solidFill>
                <a:latin typeface="Playfair Display Italics"/>
              </a:rPr>
              <a:t>TikTok Demonstrations with The Wine Guru</a:t>
            </a:r>
          </a:p>
        </p:txBody>
      </p:sp>
      <p:sp>
        <p:nvSpPr>
          <p:cNvPr id="21" name="TextBox 21"/>
          <p:cNvSpPr txBox="1"/>
          <p:nvPr/>
        </p:nvSpPr>
        <p:spPr>
          <a:xfrm>
            <a:off x="9580734" y="4791072"/>
            <a:ext cx="2447103" cy="585193"/>
          </a:xfrm>
          <a:prstGeom prst="rect">
            <a:avLst/>
          </a:prstGeom>
        </p:spPr>
        <p:txBody>
          <a:bodyPr lIns="0" tIns="0" rIns="0" bIns="0" rtlCol="0" anchor="t">
            <a:spAutoFit/>
          </a:bodyPr>
          <a:lstStyle/>
          <a:p>
            <a:pPr>
              <a:lnSpc>
                <a:spcPts val="2223"/>
              </a:lnSpc>
            </a:pPr>
            <a:r>
              <a:rPr lang="en-US" sz="2443" spc="12">
                <a:solidFill>
                  <a:srgbClr val="613B70"/>
                </a:solidFill>
                <a:latin typeface="Playfair Display Italics"/>
              </a:rPr>
              <a:t>Email Newsletters &amp; Brochures </a:t>
            </a:r>
          </a:p>
        </p:txBody>
      </p:sp>
      <p:sp>
        <p:nvSpPr>
          <p:cNvPr id="22" name="TextBox 22"/>
          <p:cNvSpPr txBox="1"/>
          <p:nvPr/>
        </p:nvSpPr>
        <p:spPr>
          <a:xfrm>
            <a:off x="13497641" y="4960963"/>
            <a:ext cx="3761659" cy="354457"/>
          </a:xfrm>
          <a:prstGeom prst="rect">
            <a:avLst/>
          </a:prstGeom>
        </p:spPr>
        <p:txBody>
          <a:bodyPr lIns="0" tIns="0" rIns="0" bIns="0" rtlCol="0" anchor="t">
            <a:spAutoFit/>
          </a:bodyPr>
          <a:lstStyle/>
          <a:p>
            <a:pPr>
              <a:lnSpc>
                <a:spcPts val="2638"/>
              </a:lnSpc>
            </a:pPr>
            <a:r>
              <a:rPr lang="en-US" sz="2899" spc="14">
                <a:solidFill>
                  <a:srgbClr val="613B70"/>
                </a:solidFill>
                <a:latin typeface="Playfair Display Italics"/>
              </a:rPr>
              <a:t>Store-Front Events</a:t>
            </a:r>
          </a:p>
        </p:txBody>
      </p:sp>
      <p:sp>
        <p:nvSpPr>
          <p:cNvPr id="23" name="TextBox 23"/>
          <p:cNvSpPr txBox="1"/>
          <p:nvPr/>
        </p:nvSpPr>
        <p:spPr>
          <a:xfrm>
            <a:off x="791756" y="886122"/>
            <a:ext cx="16704487" cy="555552"/>
          </a:xfrm>
          <a:prstGeom prst="rect">
            <a:avLst/>
          </a:prstGeom>
        </p:spPr>
        <p:txBody>
          <a:bodyPr lIns="0" tIns="0" rIns="0" bIns="0" rtlCol="0" anchor="t">
            <a:spAutoFit/>
          </a:bodyPr>
          <a:lstStyle/>
          <a:p>
            <a:pPr algn="ctr">
              <a:lnSpc>
                <a:spcPts val="4351"/>
              </a:lnSpc>
              <a:spcBef>
                <a:spcPct val="0"/>
              </a:spcBef>
            </a:pPr>
            <a:r>
              <a:rPr lang="en-US" sz="3108" spc="705">
                <a:solidFill>
                  <a:srgbClr val="613B70"/>
                </a:solidFill>
                <a:latin typeface="Lovelace Text Bold"/>
              </a:rPr>
              <a:t>MAGNIFIQUE LUX WINES IS ONLINE AND IN-STORE!</a:t>
            </a:r>
          </a:p>
        </p:txBody>
      </p:sp>
      <p:sp>
        <p:nvSpPr>
          <p:cNvPr id="24" name="TextBox 24"/>
          <p:cNvSpPr txBox="1"/>
          <p:nvPr/>
        </p:nvSpPr>
        <p:spPr>
          <a:xfrm>
            <a:off x="1016407" y="5427455"/>
            <a:ext cx="3773952" cy="388345"/>
          </a:xfrm>
          <a:prstGeom prst="rect">
            <a:avLst/>
          </a:prstGeom>
        </p:spPr>
        <p:txBody>
          <a:bodyPr lIns="0" tIns="0" rIns="0" bIns="0" rtlCol="0" anchor="t">
            <a:spAutoFit/>
          </a:bodyPr>
          <a:lstStyle/>
          <a:p>
            <a:pPr>
              <a:lnSpc>
                <a:spcPts val="3060"/>
              </a:lnSpc>
            </a:pPr>
            <a:r>
              <a:rPr lang="en-US" sz="2186">
                <a:solidFill>
                  <a:srgbClr val="2B2C30"/>
                </a:solidFill>
                <a:latin typeface="Public Sans Bold"/>
              </a:rPr>
              <a:t>Expand to More Audiences </a:t>
            </a:r>
          </a:p>
        </p:txBody>
      </p:sp>
      <p:sp>
        <p:nvSpPr>
          <p:cNvPr id="25" name="TextBox 25"/>
          <p:cNvSpPr txBox="1"/>
          <p:nvPr/>
        </p:nvSpPr>
        <p:spPr>
          <a:xfrm>
            <a:off x="5176274" y="5429720"/>
            <a:ext cx="3009741" cy="386080"/>
          </a:xfrm>
          <a:prstGeom prst="rect">
            <a:avLst/>
          </a:prstGeom>
        </p:spPr>
        <p:txBody>
          <a:bodyPr lIns="0" tIns="0" rIns="0" bIns="0" rtlCol="0" anchor="t">
            <a:spAutoFit/>
          </a:bodyPr>
          <a:lstStyle/>
          <a:p>
            <a:pPr>
              <a:lnSpc>
                <a:spcPts val="3127"/>
              </a:lnSpc>
            </a:pPr>
            <a:r>
              <a:rPr lang="en-US" sz="2234">
                <a:solidFill>
                  <a:srgbClr val="2B2C30"/>
                </a:solidFill>
                <a:latin typeface="Public Sans Bold"/>
              </a:rPr>
              <a:t>Gain a New Following</a:t>
            </a:r>
          </a:p>
        </p:txBody>
      </p:sp>
      <p:sp>
        <p:nvSpPr>
          <p:cNvPr id="26" name="TextBox 26"/>
          <p:cNvSpPr txBox="1"/>
          <p:nvPr/>
        </p:nvSpPr>
        <p:spPr>
          <a:xfrm>
            <a:off x="9334247" y="5429720"/>
            <a:ext cx="3512970" cy="386080"/>
          </a:xfrm>
          <a:prstGeom prst="rect">
            <a:avLst/>
          </a:prstGeom>
        </p:spPr>
        <p:txBody>
          <a:bodyPr lIns="0" tIns="0" rIns="0" bIns="0" rtlCol="0" anchor="t">
            <a:spAutoFit/>
          </a:bodyPr>
          <a:lstStyle/>
          <a:p>
            <a:pPr>
              <a:lnSpc>
                <a:spcPts val="3127"/>
              </a:lnSpc>
            </a:pPr>
            <a:r>
              <a:rPr lang="en-US" sz="2234">
                <a:solidFill>
                  <a:srgbClr val="2B2C30"/>
                </a:solidFill>
                <a:latin typeface="Public Sans Bold"/>
              </a:rPr>
              <a:t>Weekly Consumer Reach</a:t>
            </a:r>
          </a:p>
        </p:txBody>
      </p:sp>
      <p:sp>
        <p:nvSpPr>
          <p:cNvPr id="27" name="TextBox 27"/>
          <p:cNvSpPr txBox="1"/>
          <p:nvPr/>
        </p:nvSpPr>
        <p:spPr>
          <a:xfrm>
            <a:off x="13492219" y="5429720"/>
            <a:ext cx="4616103" cy="386080"/>
          </a:xfrm>
          <a:prstGeom prst="rect">
            <a:avLst/>
          </a:prstGeom>
        </p:spPr>
        <p:txBody>
          <a:bodyPr lIns="0" tIns="0" rIns="0" bIns="0" rtlCol="0" anchor="t">
            <a:spAutoFit/>
          </a:bodyPr>
          <a:lstStyle/>
          <a:p>
            <a:pPr>
              <a:lnSpc>
                <a:spcPts val="3127"/>
              </a:lnSpc>
            </a:pPr>
            <a:r>
              <a:rPr lang="en-US" sz="2234">
                <a:solidFill>
                  <a:srgbClr val="2B2C30"/>
                </a:solidFill>
                <a:latin typeface="Public Sans Bold"/>
              </a:rPr>
              <a:t>Forming Bonds and Connections </a:t>
            </a:r>
          </a:p>
        </p:txBody>
      </p:sp>
      <p:sp>
        <p:nvSpPr>
          <p:cNvPr id="28" name="TextBox 28"/>
          <p:cNvSpPr txBox="1"/>
          <p:nvPr/>
        </p:nvSpPr>
        <p:spPr>
          <a:xfrm>
            <a:off x="1016407" y="6098922"/>
            <a:ext cx="3773952" cy="3936957"/>
          </a:xfrm>
          <a:prstGeom prst="rect">
            <a:avLst/>
          </a:prstGeom>
        </p:spPr>
        <p:txBody>
          <a:bodyPr lIns="0" tIns="0" rIns="0" bIns="0" rtlCol="0" anchor="t">
            <a:spAutoFit/>
          </a:bodyPr>
          <a:lstStyle/>
          <a:p>
            <a:pPr>
              <a:lnSpc>
                <a:spcPts val="2433"/>
              </a:lnSpc>
            </a:pPr>
            <a:r>
              <a:rPr lang="en-US" sz="1738">
                <a:solidFill>
                  <a:srgbClr val="000000"/>
                </a:solidFill>
                <a:latin typeface="TT Chocolates Bold"/>
              </a:rPr>
              <a:t>Magnifique Lux Wines has found a great way to engage both new and old customers by utilizing the services of American influencer Madeline Puckette. Puckette has built her brand, “The Wine Folly,” around showcasing various wine brands, their production process, store locations, and more. Her expertise in the wine industry has helped educate and inform Magnifique Lux Wines' customers locally and internationally, thereby increasing the brand's reach.</a:t>
            </a:r>
          </a:p>
        </p:txBody>
      </p:sp>
      <p:sp>
        <p:nvSpPr>
          <p:cNvPr id="29" name="TextBox 29"/>
          <p:cNvSpPr txBox="1"/>
          <p:nvPr/>
        </p:nvSpPr>
        <p:spPr>
          <a:xfrm>
            <a:off x="5165876" y="6206325"/>
            <a:ext cx="3426836" cy="3139814"/>
          </a:xfrm>
          <a:prstGeom prst="rect">
            <a:avLst/>
          </a:prstGeom>
        </p:spPr>
        <p:txBody>
          <a:bodyPr lIns="0" tIns="0" rIns="0" bIns="0" rtlCol="0" anchor="t">
            <a:spAutoFit/>
          </a:bodyPr>
          <a:lstStyle/>
          <a:p>
            <a:pPr>
              <a:lnSpc>
                <a:spcPts val="2289"/>
              </a:lnSpc>
            </a:pPr>
            <a:r>
              <a:rPr lang="en-US" sz="1635">
                <a:solidFill>
                  <a:srgbClr val="000000"/>
                </a:solidFill>
                <a:latin typeface="TT Chocolates Bold"/>
              </a:rPr>
              <a:t>The Wine Guru is an avid wine lover on TikTok who is always ready to have fun, educate, and, most importantly, drink! With over 218.2k followers, The Wine Guru provides a unique perspective on purchasing the best wine, where to buy it, and how to market your brand. Following The Wine Guru is an excellent and entertaining way to reach domestic and global wine consumers. </a:t>
            </a:r>
          </a:p>
        </p:txBody>
      </p:sp>
      <p:sp>
        <p:nvSpPr>
          <p:cNvPr id="30" name="TextBox 30"/>
          <p:cNvSpPr txBox="1"/>
          <p:nvPr/>
        </p:nvSpPr>
        <p:spPr>
          <a:xfrm>
            <a:off x="9334247" y="5939625"/>
            <a:ext cx="3745500" cy="3340971"/>
          </a:xfrm>
          <a:prstGeom prst="rect">
            <a:avLst/>
          </a:prstGeom>
        </p:spPr>
        <p:txBody>
          <a:bodyPr lIns="0" tIns="0" rIns="0" bIns="0" rtlCol="0" anchor="t">
            <a:spAutoFit/>
          </a:bodyPr>
          <a:lstStyle/>
          <a:p>
            <a:pPr>
              <a:lnSpc>
                <a:spcPts val="2233"/>
              </a:lnSpc>
            </a:pPr>
            <a:r>
              <a:rPr lang="en-US" sz="1595">
                <a:solidFill>
                  <a:srgbClr val="000000"/>
                </a:solidFill>
                <a:latin typeface="TT Chocolates Bold"/>
              </a:rPr>
              <a:t>Subscribe to our weekly newsletter and download the exclusive Magnifique Lux Wines brochure. This will not only prepare you for an exciting experience when you shop online and in-store, but it will also provide you with information about new wine bottle and flavor launches, upcoming events, pop-up shops, collaborations with your favorite wine educators, and much more. Don't miss out on the latest updates and trends in the world of Magnifique Lux Wines!</a:t>
            </a:r>
          </a:p>
        </p:txBody>
      </p:sp>
      <p:sp>
        <p:nvSpPr>
          <p:cNvPr id="31" name="TextBox 31"/>
          <p:cNvSpPr txBox="1"/>
          <p:nvPr/>
        </p:nvSpPr>
        <p:spPr>
          <a:xfrm>
            <a:off x="13492219" y="5939625"/>
            <a:ext cx="3767081" cy="3135630"/>
          </a:xfrm>
          <a:prstGeom prst="rect">
            <a:avLst/>
          </a:prstGeom>
        </p:spPr>
        <p:txBody>
          <a:bodyPr lIns="0" tIns="0" rIns="0" bIns="0" rtlCol="0" anchor="t">
            <a:spAutoFit/>
          </a:bodyPr>
          <a:lstStyle/>
          <a:p>
            <a:pPr>
              <a:lnSpc>
                <a:spcPts val="2520"/>
              </a:lnSpc>
            </a:pPr>
            <a:r>
              <a:rPr lang="en-US" sz="1800">
                <a:solidFill>
                  <a:srgbClr val="000000"/>
                </a:solidFill>
                <a:latin typeface="TT Chocolates Bold"/>
              </a:rPr>
              <a:t>If you're looking for an epic wine-tasting experience, stop by our new store opening in the capital of Tbilisi. At Magnifique Lux Wines, we offer everything from wine-tasting events, bridal and groom showers, and casual gatherings to touring our little production area. We welcome both new and experienced wine lovers to come and explore.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333" b="-9333"/>
            </a:stretch>
          </a:blipFill>
        </p:spPr>
        <p:txBody>
          <a:bodyPr/>
          <a:lstStyle/>
          <a:p>
            <a:endParaRPr lang="en-US"/>
          </a:p>
        </p:txBody>
      </p:sp>
      <p:sp>
        <p:nvSpPr>
          <p:cNvPr id="3" name="AutoShape 3"/>
          <p:cNvSpPr/>
          <p:nvPr/>
        </p:nvSpPr>
        <p:spPr>
          <a:xfrm>
            <a:off x="8017188" y="-331726"/>
            <a:ext cx="10509358" cy="10987723"/>
          </a:xfrm>
          <a:prstGeom prst="rect">
            <a:avLst/>
          </a:prstGeom>
          <a:solidFill>
            <a:srgbClr val="262920">
              <a:alpha val="87843"/>
            </a:srgbClr>
          </a:solidFill>
        </p:spPr>
        <p:txBody>
          <a:bodyPr/>
          <a:lstStyle/>
          <a:p>
            <a:endParaRPr lang="en-US"/>
          </a:p>
        </p:txBody>
      </p:sp>
      <p:sp>
        <p:nvSpPr>
          <p:cNvPr id="4" name="Freeform 4"/>
          <p:cNvSpPr/>
          <p:nvPr/>
        </p:nvSpPr>
        <p:spPr>
          <a:xfrm>
            <a:off x="8677487" y="2800258"/>
            <a:ext cx="1645996" cy="1590443"/>
          </a:xfrm>
          <a:custGeom>
            <a:avLst/>
            <a:gdLst/>
            <a:ahLst/>
            <a:cxnLst/>
            <a:rect l="l" t="t" r="r" b="b"/>
            <a:pathLst>
              <a:path w="1645996" h="1590443">
                <a:moveTo>
                  <a:pt x="0" y="0"/>
                </a:moveTo>
                <a:lnTo>
                  <a:pt x="1645996" y="0"/>
                </a:lnTo>
                <a:lnTo>
                  <a:pt x="1645996" y="1590443"/>
                </a:lnTo>
                <a:lnTo>
                  <a:pt x="0" y="159044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5"/>
          <p:cNvSpPr txBox="1"/>
          <p:nvPr/>
        </p:nvSpPr>
        <p:spPr>
          <a:xfrm>
            <a:off x="9042124" y="937556"/>
            <a:ext cx="8132000" cy="681347"/>
          </a:xfrm>
          <a:prstGeom prst="rect">
            <a:avLst/>
          </a:prstGeom>
        </p:spPr>
        <p:txBody>
          <a:bodyPr lIns="0" tIns="0" rIns="0" bIns="0" rtlCol="0" anchor="t">
            <a:spAutoFit/>
          </a:bodyPr>
          <a:lstStyle/>
          <a:p>
            <a:pPr algn="l">
              <a:lnSpc>
                <a:spcPts val="5600"/>
              </a:lnSpc>
            </a:pPr>
            <a:r>
              <a:rPr lang="en-US" sz="4000">
                <a:solidFill>
                  <a:srgbClr val="EBDAA8"/>
                </a:solidFill>
                <a:latin typeface="Lustria Bold"/>
              </a:rPr>
              <a:t>Connect With Us!</a:t>
            </a:r>
          </a:p>
        </p:txBody>
      </p:sp>
      <p:grpSp>
        <p:nvGrpSpPr>
          <p:cNvPr id="6" name="Group 6"/>
          <p:cNvGrpSpPr/>
          <p:nvPr/>
        </p:nvGrpSpPr>
        <p:grpSpPr>
          <a:xfrm>
            <a:off x="10684546" y="2867553"/>
            <a:ext cx="5135761" cy="983530"/>
            <a:chOff x="0" y="0"/>
            <a:chExt cx="6847681" cy="1311374"/>
          </a:xfrm>
        </p:grpSpPr>
        <p:sp>
          <p:nvSpPr>
            <p:cNvPr id="7" name="TextBox 7"/>
            <p:cNvSpPr txBox="1"/>
            <p:nvPr/>
          </p:nvSpPr>
          <p:spPr>
            <a:xfrm>
              <a:off x="0" y="829982"/>
              <a:ext cx="6847681" cy="481391"/>
            </a:xfrm>
            <a:prstGeom prst="rect">
              <a:avLst/>
            </a:prstGeom>
          </p:spPr>
          <p:txBody>
            <a:bodyPr lIns="0" tIns="0" rIns="0" bIns="0" rtlCol="0" anchor="t">
              <a:spAutoFit/>
            </a:bodyPr>
            <a:lstStyle/>
            <a:p>
              <a:pPr algn="l">
                <a:lnSpc>
                  <a:spcPts val="3079"/>
                </a:lnSpc>
              </a:pPr>
              <a:r>
                <a:rPr lang="en-US" sz="2200">
                  <a:solidFill>
                    <a:srgbClr val="EBDAA8"/>
                  </a:solidFill>
                  <a:latin typeface="Open Sans Light"/>
                </a:rPr>
                <a:t>www.magnifiqueluxwines.com</a:t>
              </a:r>
            </a:p>
          </p:txBody>
        </p:sp>
        <p:sp>
          <p:nvSpPr>
            <p:cNvPr id="8" name="TextBox 8"/>
            <p:cNvSpPr txBox="1"/>
            <p:nvPr/>
          </p:nvSpPr>
          <p:spPr>
            <a:xfrm>
              <a:off x="0" y="-57150"/>
              <a:ext cx="5579027" cy="582001"/>
            </a:xfrm>
            <a:prstGeom prst="rect">
              <a:avLst/>
            </a:prstGeom>
          </p:spPr>
          <p:txBody>
            <a:bodyPr lIns="0" tIns="0" rIns="0" bIns="0" rtlCol="0" anchor="t">
              <a:spAutoFit/>
            </a:bodyPr>
            <a:lstStyle/>
            <a:p>
              <a:pPr algn="l">
                <a:lnSpc>
                  <a:spcPts val="3640"/>
                </a:lnSpc>
              </a:pPr>
              <a:r>
                <a:rPr lang="en-US" sz="2600">
                  <a:solidFill>
                    <a:srgbClr val="EBDAA8"/>
                  </a:solidFill>
                  <a:latin typeface="Open Sans Light"/>
                </a:rPr>
                <a:t>WEBSITE</a:t>
              </a:r>
            </a:p>
          </p:txBody>
        </p:sp>
      </p:grpSp>
      <p:grpSp>
        <p:nvGrpSpPr>
          <p:cNvPr id="9" name="Group 9"/>
          <p:cNvGrpSpPr/>
          <p:nvPr/>
        </p:nvGrpSpPr>
        <p:grpSpPr>
          <a:xfrm>
            <a:off x="10684546" y="5142530"/>
            <a:ext cx="5135761" cy="983530"/>
            <a:chOff x="0" y="0"/>
            <a:chExt cx="6847681" cy="1311374"/>
          </a:xfrm>
        </p:grpSpPr>
        <p:sp>
          <p:nvSpPr>
            <p:cNvPr id="10" name="TextBox 10"/>
            <p:cNvSpPr txBox="1"/>
            <p:nvPr/>
          </p:nvSpPr>
          <p:spPr>
            <a:xfrm>
              <a:off x="0" y="829982"/>
              <a:ext cx="6847681" cy="481391"/>
            </a:xfrm>
            <a:prstGeom prst="rect">
              <a:avLst/>
            </a:prstGeom>
          </p:spPr>
          <p:txBody>
            <a:bodyPr lIns="0" tIns="0" rIns="0" bIns="0" rtlCol="0" anchor="t">
              <a:spAutoFit/>
            </a:bodyPr>
            <a:lstStyle/>
            <a:p>
              <a:pPr algn="l">
                <a:lnSpc>
                  <a:spcPts val="3079"/>
                </a:lnSpc>
              </a:pPr>
              <a:r>
                <a:rPr lang="en-US" sz="2200">
                  <a:solidFill>
                    <a:srgbClr val="EBDAA8"/>
                  </a:solidFill>
                  <a:latin typeface="Open Sans Light"/>
                </a:rPr>
                <a:t>@magnifiqueluxwines</a:t>
              </a:r>
            </a:p>
          </p:txBody>
        </p:sp>
        <p:sp>
          <p:nvSpPr>
            <p:cNvPr id="11" name="TextBox 11"/>
            <p:cNvSpPr txBox="1"/>
            <p:nvPr/>
          </p:nvSpPr>
          <p:spPr>
            <a:xfrm>
              <a:off x="0" y="-57150"/>
              <a:ext cx="5579027" cy="582001"/>
            </a:xfrm>
            <a:prstGeom prst="rect">
              <a:avLst/>
            </a:prstGeom>
          </p:spPr>
          <p:txBody>
            <a:bodyPr lIns="0" tIns="0" rIns="0" bIns="0" rtlCol="0" anchor="t">
              <a:spAutoFit/>
            </a:bodyPr>
            <a:lstStyle/>
            <a:p>
              <a:pPr algn="l">
                <a:lnSpc>
                  <a:spcPts val="3640"/>
                </a:lnSpc>
              </a:pPr>
              <a:r>
                <a:rPr lang="en-US" sz="2600">
                  <a:solidFill>
                    <a:srgbClr val="EBDAA8"/>
                  </a:solidFill>
                  <a:latin typeface="Open Sans Light"/>
                </a:rPr>
                <a:t>TIKTOK</a:t>
              </a:r>
            </a:p>
          </p:txBody>
        </p:sp>
      </p:grpSp>
      <p:grpSp>
        <p:nvGrpSpPr>
          <p:cNvPr id="12" name="Group 12"/>
          <p:cNvGrpSpPr/>
          <p:nvPr/>
        </p:nvGrpSpPr>
        <p:grpSpPr>
          <a:xfrm>
            <a:off x="10684546" y="7488854"/>
            <a:ext cx="5135761" cy="983530"/>
            <a:chOff x="0" y="0"/>
            <a:chExt cx="6847681" cy="1311374"/>
          </a:xfrm>
        </p:grpSpPr>
        <p:sp>
          <p:nvSpPr>
            <p:cNvPr id="13" name="TextBox 13"/>
            <p:cNvSpPr txBox="1"/>
            <p:nvPr/>
          </p:nvSpPr>
          <p:spPr>
            <a:xfrm>
              <a:off x="0" y="829982"/>
              <a:ext cx="6847681" cy="481391"/>
            </a:xfrm>
            <a:prstGeom prst="rect">
              <a:avLst/>
            </a:prstGeom>
          </p:spPr>
          <p:txBody>
            <a:bodyPr lIns="0" tIns="0" rIns="0" bIns="0" rtlCol="0" anchor="t">
              <a:spAutoFit/>
            </a:bodyPr>
            <a:lstStyle/>
            <a:p>
              <a:pPr algn="l">
                <a:lnSpc>
                  <a:spcPts val="3079"/>
                </a:lnSpc>
              </a:pPr>
              <a:r>
                <a:rPr lang="en-US" sz="2200">
                  <a:solidFill>
                    <a:srgbClr val="EBDAA8"/>
                  </a:solidFill>
                  <a:latin typeface="Open Sans Light"/>
                </a:rPr>
                <a:t>@magnifiqueluxwines</a:t>
              </a:r>
            </a:p>
          </p:txBody>
        </p:sp>
        <p:sp>
          <p:nvSpPr>
            <p:cNvPr id="14" name="TextBox 14"/>
            <p:cNvSpPr txBox="1"/>
            <p:nvPr/>
          </p:nvSpPr>
          <p:spPr>
            <a:xfrm>
              <a:off x="0" y="-57150"/>
              <a:ext cx="5579027" cy="582001"/>
            </a:xfrm>
            <a:prstGeom prst="rect">
              <a:avLst/>
            </a:prstGeom>
          </p:spPr>
          <p:txBody>
            <a:bodyPr lIns="0" tIns="0" rIns="0" bIns="0" rtlCol="0" anchor="t">
              <a:spAutoFit/>
            </a:bodyPr>
            <a:lstStyle/>
            <a:p>
              <a:pPr algn="l">
                <a:lnSpc>
                  <a:spcPts val="3640"/>
                </a:lnSpc>
              </a:pPr>
              <a:r>
                <a:rPr lang="en-US" sz="2600">
                  <a:solidFill>
                    <a:srgbClr val="EBDAA8"/>
                  </a:solidFill>
                  <a:latin typeface="Open Sans Light"/>
                </a:rPr>
                <a:t>INSTAGRAM</a:t>
              </a:r>
            </a:p>
          </p:txBody>
        </p:sp>
      </p:grpSp>
      <p:sp>
        <p:nvSpPr>
          <p:cNvPr id="15" name="Freeform 15"/>
          <p:cNvSpPr/>
          <p:nvPr/>
        </p:nvSpPr>
        <p:spPr>
          <a:xfrm>
            <a:off x="8677487" y="5143500"/>
            <a:ext cx="1645996" cy="1590443"/>
          </a:xfrm>
          <a:custGeom>
            <a:avLst/>
            <a:gdLst/>
            <a:ahLst/>
            <a:cxnLst/>
            <a:rect l="l" t="t" r="r" b="b"/>
            <a:pathLst>
              <a:path w="1645996" h="1590443">
                <a:moveTo>
                  <a:pt x="0" y="0"/>
                </a:moveTo>
                <a:lnTo>
                  <a:pt x="1645996" y="0"/>
                </a:lnTo>
                <a:lnTo>
                  <a:pt x="1645996" y="1590443"/>
                </a:lnTo>
                <a:lnTo>
                  <a:pt x="0" y="159044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6" name="Freeform 16"/>
          <p:cNvSpPr/>
          <p:nvPr/>
        </p:nvSpPr>
        <p:spPr>
          <a:xfrm>
            <a:off x="8677487" y="7486742"/>
            <a:ext cx="1645996" cy="1590443"/>
          </a:xfrm>
          <a:custGeom>
            <a:avLst/>
            <a:gdLst/>
            <a:ahLst/>
            <a:cxnLst/>
            <a:rect l="l" t="t" r="r" b="b"/>
            <a:pathLst>
              <a:path w="1645996" h="1590443">
                <a:moveTo>
                  <a:pt x="0" y="0"/>
                </a:moveTo>
                <a:lnTo>
                  <a:pt x="1645996" y="0"/>
                </a:lnTo>
                <a:lnTo>
                  <a:pt x="1645996" y="1590444"/>
                </a:lnTo>
                <a:lnTo>
                  <a:pt x="0" y="15904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FEEE7"/>
        </a:solidFill>
        <a:effectLst/>
      </p:bgPr>
    </p:bg>
    <p:spTree>
      <p:nvGrpSpPr>
        <p:cNvPr id="1" name=""/>
        <p:cNvGrpSpPr/>
        <p:nvPr/>
      </p:nvGrpSpPr>
      <p:grpSpPr>
        <a:xfrm>
          <a:off x="0" y="0"/>
          <a:ext cx="0" cy="0"/>
          <a:chOff x="0" y="0"/>
          <a:chExt cx="0" cy="0"/>
        </a:xfrm>
      </p:grpSpPr>
      <p:sp>
        <p:nvSpPr>
          <p:cNvPr id="2" name="AutoShape 2"/>
          <p:cNvSpPr/>
          <p:nvPr/>
        </p:nvSpPr>
        <p:spPr>
          <a:xfrm flipV="1">
            <a:off x="1028695" y="1760761"/>
            <a:ext cx="16230594" cy="38509"/>
          </a:xfrm>
          <a:prstGeom prst="line">
            <a:avLst/>
          </a:prstGeom>
          <a:ln w="9525" cap="flat">
            <a:solidFill>
              <a:srgbClr val="2B2C30"/>
            </a:solidFill>
            <a:prstDash val="solid"/>
            <a:headEnd type="none" w="sm" len="sm"/>
            <a:tailEnd type="none" w="sm" len="sm"/>
          </a:ln>
        </p:spPr>
        <p:txBody>
          <a:bodyPr/>
          <a:lstStyle/>
          <a:p>
            <a:endParaRPr lang="en-US"/>
          </a:p>
        </p:txBody>
      </p:sp>
      <p:sp>
        <p:nvSpPr>
          <p:cNvPr id="3" name="Freeform 3"/>
          <p:cNvSpPr/>
          <p:nvPr/>
        </p:nvSpPr>
        <p:spPr>
          <a:xfrm>
            <a:off x="16261913" y="8451228"/>
            <a:ext cx="1645996" cy="1590443"/>
          </a:xfrm>
          <a:custGeom>
            <a:avLst/>
            <a:gdLst/>
            <a:ahLst/>
            <a:cxnLst/>
            <a:rect l="l" t="t" r="r" b="b"/>
            <a:pathLst>
              <a:path w="1645996" h="1590443">
                <a:moveTo>
                  <a:pt x="0" y="0"/>
                </a:moveTo>
                <a:lnTo>
                  <a:pt x="1645995" y="0"/>
                </a:lnTo>
                <a:lnTo>
                  <a:pt x="1645995" y="1590443"/>
                </a:lnTo>
                <a:lnTo>
                  <a:pt x="0" y="159044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TextBox 4"/>
          <p:cNvSpPr txBox="1"/>
          <p:nvPr/>
        </p:nvSpPr>
        <p:spPr>
          <a:xfrm>
            <a:off x="1006871" y="942975"/>
            <a:ext cx="16230600" cy="651099"/>
          </a:xfrm>
          <a:prstGeom prst="rect">
            <a:avLst/>
          </a:prstGeom>
        </p:spPr>
        <p:txBody>
          <a:bodyPr lIns="0" tIns="0" rIns="0" bIns="0" rtlCol="0" anchor="t">
            <a:spAutoFit/>
          </a:bodyPr>
          <a:lstStyle/>
          <a:p>
            <a:pPr>
              <a:lnSpc>
                <a:spcPts val="5200"/>
              </a:lnSpc>
              <a:spcBef>
                <a:spcPct val="0"/>
              </a:spcBef>
            </a:pPr>
            <a:r>
              <a:rPr lang="en-US" sz="3714" spc="843">
                <a:solidFill>
                  <a:srgbClr val="2B2C30"/>
                </a:solidFill>
                <a:latin typeface="Public Sans Bold"/>
              </a:rPr>
              <a:t>REFERENCE PAGE</a:t>
            </a:r>
          </a:p>
        </p:txBody>
      </p:sp>
      <p:sp>
        <p:nvSpPr>
          <p:cNvPr id="5" name="TextBox 5"/>
          <p:cNvSpPr txBox="1"/>
          <p:nvPr/>
        </p:nvSpPr>
        <p:spPr>
          <a:xfrm>
            <a:off x="1006871" y="2160222"/>
            <a:ext cx="12849307" cy="8366835"/>
          </a:xfrm>
          <a:prstGeom prst="rect">
            <a:avLst/>
          </a:prstGeom>
        </p:spPr>
        <p:txBody>
          <a:bodyPr lIns="0" tIns="0" rIns="0" bIns="0" rtlCol="0" anchor="t">
            <a:spAutoFit/>
          </a:bodyPr>
          <a:lstStyle/>
          <a:p>
            <a:pPr marL="425165" lvl="1" indent="-212582">
              <a:lnSpc>
                <a:spcPts val="3682"/>
              </a:lnSpc>
              <a:buFont typeface="Arial"/>
              <a:buChar char="•"/>
            </a:pPr>
            <a:r>
              <a:rPr lang="en-US" sz="1969">
                <a:solidFill>
                  <a:srgbClr val="2B2C30"/>
                </a:solidFill>
                <a:latin typeface="TT Chocolates Bold"/>
              </a:rPr>
              <a:t>Cardon, P. W. (2021). Business communication: Developing leaders for a networked world (4th ed.). McGraw-Hill Higher Education.</a:t>
            </a:r>
          </a:p>
          <a:p>
            <a:pPr marL="425165" lvl="1" indent="-212582">
              <a:lnSpc>
                <a:spcPts val="3682"/>
              </a:lnSpc>
              <a:buFont typeface="Arial"/>
              <a:buChar char="•"/>
            </a:pPr>
            <a:r>
              <a:rPr lang="en-US" sz="1969">
                <a:solidFill>
                  <a:srgbClr val="2B2C30"/>
                </a:solidFill>
                <a:latin typeface="TT Chocolates Bold"/>
              </a:rPr>
              <a:t>Learn about wine. Wine Folly. (n.d.). https://winefolly.com/</a:t>
            </a:r>
          </a:p>
          <a:p>
            <a:pPr marL="425165" lvl="1" indent="-212582">
              <a:lnSpc>
                <a:spcPts val="3682"/>
              </a:lnSpc>
              <a:buFont typeface="Arial"/>
              <a:buChar char="•"/>
            </a:pPr>
            <a:r>
              <a:rPr lang="en-US" sz="1969">
                <a:solidFill>
                  <a:srgbClr val="2B2C30"/>
                </a:solidFill>
                <a:latin typeface="TT Chocolates Bold"/>
              </a:rPr>
              <a:t>Network, C. L. (n.d.). Understanding the worldviews of others. Collaborative Leaders Network. https://collaborativeleadersnetwork.org/strategy-tools/understanding-the-worldviews-of-others</a:t>
            </a:r>
          </a:p>
          <a:p>
            <a:pPr marL="425165" lvl="1" indent="-212582">
              <a:lnSpc>
                <a:spcPts val="3682"/>
              </a:lnSpc>
              <a:buFont typeface="Arial"/>
              <a:buChar char="•"/>
            </a:pPr>
            <a:r>
              <a:rPr lang="en-US" sz="1969">
                <a:solidFill>
                  <a:srgbClr val="2B2C30"/>
                </a:solidFill>
                <a:latin typeface="TT Chocolates Bold"/>
              </a:rPr>
              <a:t>Pop, A.-M., &amp; Sim, M.-A. (2022). Cross-Cultural Communication in Multinational Companies. Annals of the University of Oradea, Economic Science Series, 31(1), 324–332. https://doi-org.ezproxy.snhu.edu/10.47535/1991auoes31(1)031</a:t>
            </a:r>
          </a:p>
          <a:p>
            <a:pPr marL="425165" lvl="1" indent="-212582">
              <a:lnSpc>
                <a:spcPts val="3682"/>
              </a:lnSpc>
              <a:buFont typeface="Arial"/>
              <a:buChar char="•"/>
            </a:pPr>
            <a:r>
              <a:rPr lang="en-US" sz="1969">
                <a:solidFill>
                  <a:srgbClr val="2B2C30"/>
                </a:solidFill>
                <a:latin typeface="TT Chocolates Bold"/>
              </a:rPr>
              <a:t>The Wine Guru LLC: Wine Tasting: Appleton, Wisconsin, USA. The Wine Guru. (n.d.). https://www.thewineguru.net/</a:t>
            </a:r>
          </a:p>
          <a:p>
            <a:pPr marL="425165" lvl="1" indent="-212582">
              <a:lnSpc>
                <a:spcPts val="3682"/>
              </a:lnSpc>
              <a:buFont typeface="Arial"/>
              <a:buChar char="•"/>
            </a:pPr>
            <a:r>
              <a:rPr lang="en-US" sz="1969">
                <a:solidFill>
                  <a:srgbClr val="2B2C30"/>
                </a:solidFill>
                <a:latin typeface="TT Chocolates Bold"/>
              </a:rPr>
              <a:t>Wine marketing strategy: Unearthing the secrets of successful branding. Ikono. (2023, September 2). https://ikono.org/wine/</a:t>
            </a:r>
          </a:p>
          <a:p>
            <a:pPr marL="425165" lvl="1" indent="-212582">
              <a:lnSpc>
                <a:spcPts val="3682"/>
              </a:lnSpc>
              <a:buFont typeface="Arial"/>
              <a:buChar char="•"/>
            </a:pPr>
            <a:r>
              <a:rPr lang="en-US" sz="1969">
                <a:solidFill>
                  <a:srgbClr val="2B2C30"/>
                </a:solidFill>
                <a:latin typeface="TT Chocolates Bold"/>
              </a:rPr>
              <a:t>Winetraveler, L., &amp; Levine, A. (2023, December 14). Ultimate Guide to georgian wine country: Kakheti &amp; tbilisi. Winetraveler. https://www.winetraveler.com/georgia/ultimate-guide-to-georgian-wine-country-best-of-kakheti-and-tbilisi/#:~:text=Georgia%E2%80%99s%20winemaking%20heritage%20is%20deeply%20rooted%20in%20its,of%20these%20varieties%20actively%20cultivated%20in%20commercial%20viticulture.</a:t>
            </a:r>
          </a:p>
          <a:p>
            <a:pPr>
              <a:lnSpc>
                <a:spcPts val="3682"/>
              </a:lnSpc>
            </a:pPr>
            <a:endParaRPr lang="en-US" sz="1969">
              <a:solidFill>
                <a:srgbClr val="2B2C30"/>
              </a:solidFill>
              <a:latin typeface="TT Chocolates Bold"/>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2263</Words>
  <Application>Microsoft Office PowerPoint</Application>
  <PresentationFormat>Custom</PresentationFormat>
  <Paragraphs>102</Paragraphs>
  <Slides>10</Slides>
  <Notes>6</Notes>
  <HiddenSlides>0</HiddenSlides>
  <MMClips>0</MMClips>
  <ScaleCrop>false</ScaleCrop>
  <HeadingPairs>
    <vt:vector size="6" baseType="variant">
      <vt:variant>
        <vt:lpstr>Fonts Used</vt:lpstr>
      </vt:variant>
      <vt:variant>
        <vt:i4>20</vt:i4>
      </vt:variant>
      <vt:variant>
        <vt:lpstr>Theme</vt:lpstr>
      </vt:variant>
      <vt:variant>
        <vt:i4>1</vt:i4>
      </vt:variant>
      <vt:variant>
        <vt:lpstr>Slide Titles</vt:lpstr>
      </vt:variant>
      <vt:variant>
        <vt:i4>10</vt:i4>
      </vt:variant>
    </vt:vector>
  </HeadingPairs>
  <TitlesOfParts>
    <vt:vector size="31" baseType="lpstr">
      <vt:lpstr>Public Sans Bold</vt:lpstr>
      <vt:lpstr>DM Serif Display</vt:lpstr>
      <vt:lpstr>Clear Sans Medium</vt:lpstr>
      <vt:lpstr>Raleway</vt:lpstr>
      <vt:lpstr>Roboto Bold Italics</vt:lpstr>
      <vt:lpstr>Playfair Display Italics</vt:lpstr>
      <vt:lpstr>Arial</vt:lpstr>
      <vt:lpstr>Roboto Bold</vt:lpstr>
      <vt:lpstr>TT Chocolates Bold</vt:lpstr>
      <vt:lpstr>TT Chocolates</vt:lpstr>
      <vt:lpstr>Calibri</vt:lpstr>
      <vt:lpstr>Open Sans Light</vt:lpstr>
      <vt:lpstr>Playfair Display</vt:lpstr>
      <vt:lpstr>Lovelace Text Bold Italics</vt:lpstr>
      <vt:lpstr>DM Sans Bold</vt:lpstr>
      <vt:lpstr>Lustria Bold</vt:lpstr>
      <vt:lpstr>Lovelace Text Bold</vt:lpstr>
      <vt:lpstr>DM Sans</vt:lpstr>
      <vt:lpstr>Playfair Display Bold</vt:lpstr>
      <vt:lpstr>Lovelace Text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Magnifique Lux Wines Media Project</dc:title>
  <cp:lastModifiedBy>Wynter Aiken</cp:lastModifiedBy>
  <cp:revision>1</cp:revision>
  <dcterms:created xsi:type="dcterms:W3CDTF">2006-08-16T00:00:00Z</dcterms:created>
  <dcterms:modified xsi:type="dcterms:W3CDTF">2024-03-16T00:03:54Z</dcterms:modified>
  <dc:identifier>DAF_RmEDU00</dc:identifier>
</cp:coreProperties>
</file>